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handoutMasterIdLst>
    <p:handoutMasterId r:id="rId22"/>
  </p:handoutMasterIdLst>
  <p:sldIdLst>
    <p:sldId id="256" r:id="rId2"/>
    <p:sldId id="257" r:id="rId3"/>
    <p:sldId id="262" r:id="rId4"/>
    <p:sldId id="263" r:id="rId5"/>
    <p:sldId id="264" r:id="rId6"/>
    <p:sldId id="259" r:id="rId7"/>
    <p:sldId id="265" r:id="rId8"/>
    <p:sldId id="258" r:id="rId9"/>
    <p:sldId id="266" r:id="rId10"/>
    <p:sldId id="267" r:id="rId11"/>
    <p:sldId id="268" r:id="rId12"/>
    <p:sldId id="269" r:id="rId13"/>
    <p:sldId id="287" r:id="rId14"/>
    <p:sldId id="272" r:id="rId15"/>
    <p:sldId id="286" r:id="rId16"/>
    <p:sldId id="288" r:id="rId17"/>
    <p:sldId id="289" r:id="rId18"/>
    <p:sldId id="282" r:id="rId19"/>
    <p:sldId id="290"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9" d="100"/>
          <a:sy n="69" d="100"/>
        </p:scale>
        <p:origin x="7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41E57DF-D013-4F87-B607-4EE9336DC8FC}" type="datetimeFigureOut">
              <a:rPr lang="en-GB" smtClean="0"/>
              <a:t>17/06/2026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2863244-80E2-4D3E-B2EE-0B6D9757D010}" type="slidenum">
              <a:rPr lang="en-GB" smtClean="0"/>
              <a:t>‹#›</a:t>
            </a:fld>
            <a:endParaRPr lang="en-GB"/>
          </a:p>
        </p:txBody>
      </p:sp>
    </p:spTree>
    <p:extLst>
      <p:ext uri="{BB962C8B-B14F-4D97-AF65-F5344CB8AC3E}">
        <p14:creationId xmlns:p14="http://schemas.microsoft.com/office/powerpoint/2010/main" val="27016261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95BD28E-7A0D-4D0E-BEBC-6C3696AD766E}" type="datetimeFigureOut">
              <a:rPr lang="en-GB" smtClean="0"/>
              <a:t>17/06/2026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5D747BF-1BA6-4BF4-A5D2-81FEB2C911DA}" type="slidenum">
              <a:rPr lang="en-GB" smtClean="0"/>
              <a:t>‹#›</a:t>
            </a:fld>
            <a:endParaRPr lang="en-GB"/>
          </a:p>
        </p:txBody>
      </p:sp>
    </p:spTree>
    <p:extLst>
      <p:ext uri="{BB962C8B-B14F-4D97-AF65-F5344CB8AC3E}">
        <p14:creationId xmlns:p14="http://schemas.microsoft.com/office/powerpoint/2010/main" val="2741053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2</a:t>
            </a:fld>
            <a:endParaRPr lang="en-GB"/>
          </a:p>
        </p:txBody>
      </p:sp>
    </p:spTree>
    <p:extLst>
      <p:ext uri="{BB962C8B-B14F-4D97-AF65-F5344CB8AC3E}">
        <p14:creationId xmlns:p14="http://schemas.microsoft.com/office/powerpoint/2010/main" val="3817539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3</a:t>
            </a:fld>
            <a:endParaRPr lang="en-GB"/>
          </a:p>
        </p:txBody>
      </p:sp>
    </p:spTree>
    <p:extLst>
      <p:ext uri="{BB962C8B-B14F-4D97-AF65-F5344CB8AC3E}">
        <p14:creationId xmlns:p14="http://schemas.microsoft.com/office/powerpoint/2010/main" val="3314401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4</a:t>
            </a:fld>
            <a:endParaRPr lang="en-GB"/>
          </a:p>
        </p:txBody>
      </p:sp>
    </p:spTree>
    <p:extLst>
      <p:ext uri="{BB962C8B-B14F-4D97-AF65-F5344CB8AC3E}">
        <p14:creationId xmlns:p14="http://schemas.microsoft.com/office/powerpoint/2010/main" val="1383835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5</a:t>
            </a:fld>
            <a:endParaRPr lang="en-GB"/>
          </a:p>
        </p:txBody>
      </p:sp>
    </p:spTree>
    <p:extLst>
      <p:ext uri="{BB962C8B-B14F-4D97-AF65-F5344CB8AC3E}">
        <p14:creationId xmlns:p14="http://schemas.microsoft.com/office/powerpoint/2010/main" val="431442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examples. Remain calm</a:t>
            </a:r>
            <a:r>
              <a:rPr lang="en-US" baseline="0" dirty="0"/>
              <a:t> and positive. It will happen. Getting the environment right. Keep it fun.</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6</a:t>
            </a:fld>
            <a:endParaRPr lang="en-GB"/>
          </a:p>
        </p:txBody>
      </p:sp>
    </p:spTree>
    <p:extLst>
      <p:ext uri="{BB962C8B-B14F-4D97-AF65-F5344CB8AC3E}">
        <p14:creationId xmlns:p14="http://schemas.microsoft.com/office/powerpoint/2010/main" val="559231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7</a:t>
            </a:fld>
            <a:endParaRPr lang="en-GB"/>
          </a:p>
        </p:txBody>
      </p:sp>
    </p:spTree>
    <p:extLst>
      <p:ext uri="{BB962C8B-B14F-4D97-AF65-F5344CB8AC3E}">
        <p14:creationId xmlns:p14="http://schemas.microsoft.com/office/powerpoint/2010/main" val="1643785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Whilst</a:t>
            </a:r>
            <a:r>
              <a:rPr lang="en-US" baseline="0" dirty="0"/>
              <a:t> we do teach reading every day through phonics lessons with your children and hear your child read at least once a week, what we cannot do is offer the 1:1 daily reading needed for overlearning and embedding of reading skills over time.</a:t>
            </a:r>
            <a:endParaRPr lang="en-GB" dirty="0"/>
          </a:p>
        </p:txBody>
      </p:sp>
      <p:sp>
        <p:nvSpPr>
          <p:cNvPr id="4" name="Slide Number Placeholder 3"/>
          <p:cNvSpPr>
            <a:spLocks noGrp="1"/>
          </p:cNvSpPr>
          <p:nvPr>
            <p:ph type="sldNum" sz="quarter" idx="10"/>
          </p:nvPr>
        </p:nvSpPr>
        <p:spPr/>
        <p:txBody>
          <a:bodyPr/>
          <a:lstStyle/>
          <a:p>
            <a:fld id="{B5D747BF-1BA6-4BF4-A5D2-81FEB2C911DA}" type="slidenum">
              <a:rPr lang="en-GB" smtClean="0"/>
              <a:t>8</a:t>
            </a:fld>
            <a:endParaRPr lang="en-GB"/>
          </a:p>
        </p:txBody>
      </p:sp>
    </p:spTree>
    <p:extLst>
      <p:ext uri="{BB962C8B-B14F-4D97-AF65-F5344CB8AC3E}">
        <p14:creationId xmlns:p14="http://schemas.microsoft.com/office/powerpoint/2010/main" val="876578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6/17/2026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mailto:kwoodward@bpa.act-academytrust.or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mailto:dheal@bpa.act-academytrust.org"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slide" Target="slide10.xml"/><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dstewart@bpa.act-academytrust.org" TargetMode="Externa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buckdenschool.co.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mailto:BOSS@bpa.act-academytrust.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10704224" cy="2971801"/>
          </a:xfrm>
        </p:spPr>
        <p:txBody>
          <a:bodyPr/>
          <a:lstStyle/>
          <a:p>
            <a:r>
              <a:rPr lang="en-GB" dirty="0"/>
              <a:t>2026 Cohort Welcome meeting</a:t>
            </a:r>
            <a:br>
              <a:rPr lang="en-GB" dirty="0"/>
            </a:b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2455817" y="3960283"/>
            <a:ext cx="1790700" cy="1714500"/>
          </a:xfrm>
          <a:prstGeom prst="rect">
            <a:avLst/>
          </a:prstGeom>
        </p:spPr>
      </p:pic>
    </p:spTree>
    <p:extLst>
      <p:ext uri="{BB962C8B-B14F-4D97-AF65-F5344CB8AC3E}">
        <p14:creationId xmlns:p14="http://schemas.microsoft.com/office/powerpoint/2010/main" val="1192705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fontScale="92500" lnSpcReduction="10000"/>
          </a:bodyPr>
          <a:lstStyle/>
          <a:p>
            <a:pPr marL="342900" indent="-342900">
              <a:buFont typeface="Arial" panose="020B0604020202020204" pitchFamily="34" charset="0"/>
              <a:buChar char="•"/>
            </a:pPr>
            <a:r>
              <a:rPr lang="en-US" dirty="0">
                <a:solidFill>
                  <a:schemeClr val="tx1"/>
                </a:solidFill>
              </a:rPr>
              <a:t>Continuation of what have been doing in preschool and nursery settings. Working on Development Matters then 17 ELG’s which are reported on at end of year as emerging, expected. 3 prime areas PSED, C&amp;L, PD, 4 specific Literacy, </a:t>
            </a:r>
            <a:r>
              <a:rPr lang="en-US" dirty="0" err="1">
                <a:solidFill>
                  <a:schemeClr val="tx1"/>
                </a:solidFill>
              </a:rPr>
              <a:t>Maths</a:t>
            </a:r>
            <a:r>
              <a:rPr lang="en-US" dirty="0">
                <a:solidFill>
                  <a:schemeClr val="tx1"/>
                </a:solidFill>
              </a:rPr>
              <a:t>, Ex Arts and Design and Understanding World. Will still be play based.</a:t>
            </a:r>
          </a:p>
          <a:p>
            <a:pPr marL="342900" indent="-342900">
              <a:buFont typeface="Arial" panose="020B0604020202020204" pitchFamily="34" charset="0"/>
              <a:buChar char="•"/>
            </a:pPr>
            <a:r>
              <a:rPr lang="en-US" dirty="0">
                <a:solidFill>
                  <a:schemeClr val="tx1"/>
                </a:solidFill>
              </a:rPr>
              <a:t>Baseline assessment- Government baseline will be completed in first weeks along with own baseline through conversations with parents, settings and our observations.</a:t>
            </a:r>
          </a:p>
          <a:p>
            <a:pPr marL="342900" indent="-342900">
              <a:buFont typeface="Arial" panose="020B0604020202020204" pitchFamily="34" charset="0"/>
              <a:buChar char="•"/>
            </a:pPr>
            <a:r>
              <a:rPr lang="en-US" dirty="0">
                <a:solidFill>
                  <a:schemeClr val="tx1"/>
                </a:solidFill>
              </a:rPr>
              <a:t>Observations and playing with children and asking questions, getting to know them individually.</a:t>
            </a:r>
          </a:p>
          <a:p>
            <a:pPr marL="342900" indent="-342900">
              <a:buFont typeface="Arial" panose="020B0604020202020204" pitchFamily="34" charset="0"/>
              <a:buChar char="•"/>
            </a:pPr>
            <a:r>
              <a:rPr lang="en-US" dirty="0">
                <a:solidFill>
                  <a:schemeClr val="tx1"/>
                </a:solidFill>
              </a:rPr>
              <a:t>Class unit structure- 2 classes separate for the mornings but join for the afternoons. May be swaps until balance/ needs are best met.</a:t>
            </a:r>
          </a:p>
          <a:p>
            <a:pPr marL="342900" indent="-342900">
              <a:buFont typeface="Arial" panose="020B0604020202020204" pitchFamily="34" charset="0"/>
              <a:buChar char="•"/>
            </a:pPr>
            <a:r>
              <a:rPr lang="en-US" dirty="0">
                <a:solidFill>
                  <a:schemeClr val="tx1"/>
                </a:solidFill>
              </a:rPr>
              <a:t>‘Little Wandle’ phonics begins from Week 2. A parents’ session specifically on this will take place in September. New this cohort.</a:t>
            </a:r>
          </a:p>
          <a:p>
            <a:pPr marL="342900" indent="-342900">
              <a:buFont typeface="Arial" panose="020B0604020202020204" pitchFamily="34" charset="0"/>
              <a:buChar char="•"/>
            </a:pPr>
            <a:endParaRPr lang="en-US" dirty="0"/>
          </a:p>
        </p:txBody>
      </p:sp>
      <p:sp>
        <p:nvSpPr>
          <p:cNvPr id="4" name="Title 3"/>
          <p:cNvSpPr>
            <a:spLocks noGrp="1"/>
          </p:cNvSpPr>
          <p:nvPr>
            <p:ph type="ctrTitle"/>
          </p:nvPr>
        </p:nvSpPr>
        <p:spPr>
          <a:xfrm>
            <a:off x="684212" y="287383"/>
            <a:ext cx="10615159" cy="1881051"/>
          </a:xfrm>
        </p:spPr>
        <p:txBody>
          <a:bodyPr/>
          <a:lstStyle/>
          <a:p>
            <a:r>
              <a:rPr lang="en-US" dirty="0"/>
              <a:t>How will learning look at Buckden school?</a:t>
            </a:r>
            <a:endParaRPr lang="en-GB" dirty="0"/>
          </a:p>
        </p:txBody>
      </p:sp>
    </p:spTree>
    <p:extLst>
      <p:ext uri="{BB962C8B-B14F-4D97-AF65-F5344CB8AC3E}">
        <p14:creationId xmlns:p14="http://schemas.microsoft.com/office/powerpoint/2010/main" val="1313564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fontScale="92500" lnSpcReduction="20000"/>
          </a:bodyPr>
          <a:lstStyle/>
          <a:p>
            <a:pPr marL="342900" indent="-342900">
              <a:buFont typeface="Arial" panose="020B0604020202020204" pitchFamily="34" charset="0"/>
              <a:buChar char="•"/>
            </a:pPr>
            <a:r>
              <a:rPr lang="en-US" dirty="0">
                <a:solidFill>
                  <a:schemeClr val="tx1"/>
                </a:solidFill>
              </a:rPr>
              <a:t>Importance of reading- short, daily home reading makes so much difference to a child’s success and enjoyment of reading. We use the app Boom Reader. Log in information will be sent home with your child in the second week.</a:t>
            </a:r>
          </a:p>
          <a:p>
            <a:pPr marL="342900" indent="-342900">
              <a:buFont typeface="Arial" panose="020B0604020202020204" pitchFamily="34" charset="0"/>
              <a:buChar char="•"/>
            </a:pPr>
            <a:r>
              <a:rPr lang="en-US" dirty="0">
                <a:solidFill>
                  <a:schemeClr val="tx1"/>
                </a:solidFill>
              </a:rPr>
              <a:t>Home/School agreement- daily reading with your child is mandatory not optional as it directly impacts their future success in all learning areas.</a:t>
            </a:r>
          </a:p>
          <a:p>
            <a:pPr marL="342900" indent="-342900">
              <a:buFont typeface="Arial" panose="020B0604020202020204" pitchFamily="34" charset="0"/>
              <a:buChar char="•"/>
            </a:pPr>
            <a:r>
              <a:rPr lang="en-US" dirty="0">
                <a:solidFill>
                  <a:schemeClr val="tx1"/>
                </a:solidFill>
              </a:rPr>
              <a:t>Later in the year, some online </a:t>
            </a:r>
            <a:r>
              <a:rPr lang="en-US" dirty="0" err="1">
                <a:solidFill>
                  <a:schemeClr val="tx1"/>
                </a:solidFill>
              </a:rPr>
              <a:t>maths</a:t>
            </a:r>
            <a:r>
              <a:rPr lang="en-US" dirty="0">
                <a:solidFill>
                  <a:schemeClr val="tx1"/>
                </a:solidFill>
              </a:rPr>
              <a:t> homework- Doodle </a:t>
            </a:r>
            <a:r>
              <a:rPr lang="en-US" dirty="0" err="1">
                <a:solidFill>
                  <a:schemeClr val="tx1"/>
                </a:solidFill>
              </a:rPr>
              <a:t>maths</a:t>
            </a:r>
            <a:r>
              <a:rPr lang="en-US" dirty="0">
                <a:solidFill>
                  <a:schemeClr val="tx1"/>
                </a:solidFill>
              </a:rPr>
              <a:t>.</a:t>
            </a:r>
          </a:p>
          <a:p>
            <a:pPr marL="342900" indent="-342900">
              <a:buFont typeface="Arial" panose="020B0604020202020204" pitchFamily="34" charset="0"/>
              <a:buChar char="•"/>
            </a:pPr>
            <a:r>
              <a:rPr lang="en-US" dirty="0">
                <a:solidFill>
                  <a:schemeClr val="tx1"/>
                </a:solidFill>
              </a:rPr>
              <a:t>Funky finger activities, dough disco and circuits to strengthen muscles needed for writing. Move onto pencil control and patterns then letter formation.</a:t>
            </a:r>
          </a:p>
          <a:p>
            <a:pPr marL="342900" indent="-342900">
              <a:buFont typeface="Arial" panose="020B0604020202020204" pitchFamily="34" charset="0"/>
              <a:buChar char="•"/>
            </a:pPr>
            <a:r>
              <a:rPr lang="en-US" dirty="0" err="1">
                <a:solidFill>
                  <a:schemeClr val="tx1"/>
                </a:solidFill>
              </a:rPr>
              <a:t>Maths</a:t>
            </a:r>
            <a:r>
              <a:rPr lang="en-US" dirty="0">
                <a:solidFill>
                  <a:schemeClr val="tx1"/>
                </a:solidFill>
              </a:rPr>
              <a:t>-Follow NCETM mastering number and White Rose which focuses upon developing a firm foundation of numbers 0-10 including </a:t>
            </a:r>
            <a:r>
              <a:rPr lang="en-US" dirty="0" err="1">
                <a:solidFill>
                  <a:schemeClr val="tx1"/>
                </a:solidFill>
              </a:rPr>
              <a:t>subtising</a:t>
            </a:r>
            <a:r>
              <a:rPr lang="en-US" dirty="0">
                <a:solidFill>
                  <a:schemeClr val="tx1"/>
                </a:solidFill>
              </a:rPr>
              <a:t>, composition, comparison and pattern in number. A parent meeting will be scheduled to share more about this in October.</a:t>
            </a:r>
          </a:p>
          <a:p>
            <a:pPr marL="342900" indent="-342900">
              <a:buFont typeface="Arial" panose="020B0604020202020204" pitchFamily="34" charset="0"/>
              <a:buChar char="•"/>
            </a:pPr>
            <a:r>
              <a:rPr lang="en-US" dirty="0">
                <a:solidFill>
                  <a:schemeClr val="tx1"/>
                </a:solidFill>
              </a:rPr>
              <a:t>Topic based half termly themes linked to global learning goals and including history, geography, science, art, DT, PSHE music, French and RE. Half termly newsletter sent with info.</a:t>
            </a:r>
          </a:p>
        </p:txBody>
      </p:sp>
      <p:sp>
        <p:nvSpPr>
          <p:cNvPr id="4" name="Title 3"/>
          <p:cNvSpPr>
            <a:spLocks noGrp="1"/>
          </p:cNvSpPr>
          <p:nvPr>
            <p:ph type="ctrTitle"/>
          </p:nvPr>
        </p:nvSpPr>
        <p:spPr>
          <a:xfrm>
            <a:off x="684212" y="287383"/>
            <a:ext cx="10615159" cy="1881051"/>
          </a:xfrm>
        </p:spPr>
        <p:txBody>
          <a:bodyPr/>
          <a:lstStyle/>
          <a:p>
            <a:r>
              <a:rPr lang="en-US" dirty="0"/>
              <a:t>How will learning look at Buckden school?</a:t>
            </a:r>
            <a:endParaRPr lang="en-GB" dirty="0"/>
          </a:p>
        </p:txBody>
      </p:sp>
    </p:spTree>
    <p:extLst>
      <p:ext uri="{BB962C8B-B14F-4D97-AF65-F5344CB8AC3E}">
        <p14:creationId xmlns:p14="http://schemas.microsoft.com/office/powerpoint/2010/main" val="3227065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302450"/>
            <a:ext cx="11242177" cy="4059161"/>
          </a:xfrm>
        </p:spPr>
        <p:txBody>
          <a:bodyPr>
            <a:normAutofit lnSpcReduction="10000"/>
          </a:bodyPr>
          <a:lstStyle/>
          <a:p>
            <a:endParaRPr lang="en-US" dirty="0"/>
          </a:p>
          <a:p>
            <a:pPr marL="342900" indent="-342900">
              <a:buFont typeface="Arial" panose="020B0604020202020204" pitchFamily="34" charset="0"/>
              <a:buChar char="•"/>
            </a:pPr>
            <a:r>
              <a:rPr lang="en-US" dirty="0">
                <a:solidFill>
                  <a:schemeClr val="tx1"/>
                </a:solidFill>
              </a:rPr>
              <a:t>Mind Up Mental Health Brain Breaks</a:t>
            </a:r>
          </a:p>
          <a:p>
            <a:pPr marL="342900" indent="-342900">
              <a:buFont typeface="Arial" panose="020B0604020202020204" pitchFamily="34" charset="0"/>
              <a:buChar char="•"/>
            </a:pPr>
            <a:r>
              <a:rPr lang="en-US" dirty="0">
                <a:solidFill>
                  <a:schemeClr val="tx1"/>
                </a:solidFill>
              </a:rPr>
              <a:t>French</a:t>
            </a:r>
          </a:p>
          <a:p>
            <a:pPr marL="342900" indent="-342900">
              <a:buFont typeface="Arial" panose="020B0604020202020204" pitchFamily="34" charset="0"/>
              <a:buChar char="•"/>
            </a:pPr>
            <a:r>
              <a:rPr lang="en-US" dirty="0">
                <a:solidFill>
                  <a:schemeClr val="tx1"/>
                </a:solidFill>
              </a:rPr>
              <a:t>Nature schools, local visits and having visitors in.</a:t>
            </a:r>
          </a:p>
          <a:p>
            <a:pPr marL="342900" indent="-342900">
              <a:buFont typeface="Arial" panose="020B0604020202020204" pitchFamily="34" charset="0"/>
              <a:buChar char="•"/>
            </a:pPr>
            <a:r>
              <a:rPr lang="en-US" dirty="0">
                <a:solidFill>
                  <a:schemeClr val="tx1"/>
                </a:solidFill>
              </a:rPr>
              <a:t>Skills builder projects- listening, leadership, creativity, presenting</a:t>
            </a:r>
          </a:p>
          <a:p>
            <a:r>
              <a:rPr lang="en-US" dirty="0">
                <a:solidFill>
                  <a:schemeClr val="tx1"/>
                </a:solidFill>
              </a:rPr>
              <a:t>problem solving, team work, aiming high, staying positive.</a:t>
            </a:r>
          </a:p>
          <a:p>
            <a:r>
              <a:rPr lang="en-US" dirty="0" err="1">
                <a:solidFill>
                  <a:schemeClr val="tx1"/>
                </a:solidFill>
              </a:rPr>
              <a:t>Oracy</a:t>
            </a:r>
            <a:r>
              <a:rPr lang="en-US" dirty="0">
                <a:solidFill>
                  <a:schemeClr val="tx1"/>
                </a:solidFill>
              </a:rPr>
              <a:t>- Three minute talk. Your child will be given a day to bring in something linked to our topic to share and discuss. The timetable will be sent in the first week of each half term. First presentation will be based upon ‘All about me bag’.</a:t>
            </a:r>
            <a:endParaRPr lang="en-GB" dirty="0">
              <a:solidFill>
                <a:schemeClr val="tx1"/>
              </a:solidFill>
            </a:endParaRPr>
          </a:p>
          <a:p>
            <a:r>
              <a:rPr lang="en-US" dirty="0"/>
              <a:t> </a:t>
            </a:r>
            <a:endParaRPr lang="en-GB" dirty="0"/>
          </a:p>
          <a:p>
            <a:pPr marL="342900" indent="-342900">
              <a:buFont typeface="Arial" panose="020B0604020202020204" pitchFamily="34" charset="0"/>
              <a:buChar char="•"/>
            </a:pPr>
            <a:endParaRPr lang="en-US" dirty="0"/>
          </a:p>
        </p:txBody>
      </p:sp>
      <p:sp>
        <p:nvSpPr>
          <p:cNvPr id="4" name="Title 3"/>
          <p:cNvSpPr>
            <a:spLocks noGrp="1"/>
          </p:cNvSpPr>
          <p:nvPr>
            <p:ph type="ctrTitle"/>
          </p:nvPr>
        </p:nvSpPr>
        <p:spPr>
          <a:xfrm>
            <a:off x="684212" y="287383"/>
            <a:ext cx="10615159" cy="1881051"/>
          </a:xfrm>
        </p:spPr>
        <p:txBody>
          <a:bodyPr/>
          <a:lstStyle/>
          <a:p>
            <a:r>
              <a:rPr lang="en-US" dirty="0"/>
              <a:t>How will learning look at Buckden school?</a:t>
            </a:r>
            <a:endParaRPr lang="en-GB" dirty="0"/>
          </a:p>
        </p:txBody>
      </p:sp>
    </p:spTree>
    <p:extLst>
      <p:ext uri="{BB962C8B-B14F-4D97-AF65-F5344CB8AC3E}">
        <p14:creationId xmlns:p14="http://schemas.microsoft.com/office/powerpoint/2010/main" val="339507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8897" y="1481357"/>
            <a:ext cx="11242177" cy="5031411"/>
          </a:xfrm>
        </p:spPr>
        <p:txBody>
          <a:bodyPr>
            <a:normAutofit fontScale="92500"/>
          </a:bodyPr>
          <a:lstStyle/>
          <a:p>
            <a:pPr marL="342900" indent="-342900">
              <a:buFont typeface="Arial" panose="020B0604020202020204" pitchFamily="34" charset="0"/>
              <a:buChar char="•"/>
            </a:pPr>
            <a:r>
              <a:rPr lang="en-US" dirty="0">
                <a:solidFill>
                  <a:schemeClr val="tx1"/>
                </a:solidFill>
              </a:rPr>
              <a:t>Encouraging independence in your child- adult/ child ratios are significantly higher than preschool and nursery settings. Self help skills and problem solving and tolerating delay are so important.</a:t>
            </a:r>
          </a:p>
          <a:p>
            <a:pPr marL="342900" indent="-342900">
              <a:buFont typeface="Arial" panose="020B0604020202020204" pitchFamily="34" charset="0"/>
              <a:buChar char="•"/>
            </a:pPr>
            <a:r>
              <a:rPr lang="en-US" dirty="0">
                <a:solidFill>
                  <a:schemeClr val="tx1"/>
                </a:solidFill>
              </a:rPr>
              <a:t>We are proud to be an inclusive school. We teach children to accept and understand children with additional needs and ask that you do the same.</a:t>
            </a:r>
          </a:p>
          <a:p>
            <a:pPr marL="342900" indent="-342900">
              <a:buFont typeface="Arial" panose="020B0604020202020204" pitchFamily="34" charset="0"/>
              <a:buChar char="•"/>
            </a:pPr>
            <a:r>
              <a:rPr lang="en-US" dirty="0">
                <a:solidFill>
                  <a:schemeClr val="tx1"/>
                </a:solidFill>
              </a:rPr>
              <a:t>Parents’ evenings- October, February</a:t>
            </a:r>
          </a:p>
          <a:p>
            <a:pPr marL="342900" indent="-342900">
              <a:buFont typeface="Arial" panose="020B0604020202020204" pitchFamily="34" charset="0"/>
              <a:buChar char="•"/>
            </a:pPr>
            <a:r>
              <a:rPr lang="en-US" dirty="0">
                <a:solidFill>
                  <a:schemeClr val="tx1"/>
                </a:solidFill>
              </a:rPr>
              <a:t>Progress and learning </a:t>
            </a:r>
            <a:r>
              <a:rPr lang="en-US" dirty="0" err="1">
                <a:solidFill>
                  <a:schemeClr val="tx1"/>
                </a:solidFill>
              </a:rPr>
              <a:t>behaviour</a:t>
            </a:r>
            <a:r>
              <a:rPr lang="en-US" dirty="0">
                <a:solidFill>
                  <a:schemeClr val="tx1"/>
                </a:solidFill>
              </a:rPr>
              <a:t> reports</a:t>
            </a:r>
          </a:p>
          <a:p>
            <a:pPr marL="342900" indent="-342900">
              <a:buFont typeface="Arial" panose="020B0604020202020204" pitchFamily="34" charset="0"/>
              <a:buChar char="•"/>
            </a:pPr>
            <a:r>
              <a:rPr lang="en-US" dirty="0">
                <a:solidFill>
                  <a:schemeClr val="tx1"/>
                </a:solidFill>
              </a:rPr>
              <a:t>End of year report based upon Early Learning Goals and Characteristics of Effective Learning and skills builder</a:t>
            </a:r>
          </a:p>
          <a:p>
            <a:pPr marL="342900" indent="-342900">
              <a:buFont typeface="Arial" panose="020B0604020202020204" pitchFamily="34" charset="0"/>
              <a:buChar char="•"/>
            </a:pPr>
            <a:r>
              <a:rPr lang="en-US" dirty="0">
                <a:solidFill>
                  <a:schemeClr val="tx1"/>
                </a:solidFill>
              </a:rPr>
              <a:t>Email via- </a:t>
            </a:r>
            <a:r>
              <a:rPr lang="en-US" dirty="0">
                <a:solidFill>
                  <a:schemeClr val="tx1"/>
                </a:solidFill>
                <a:hlinkClick r:id="rId3"/>
              </a:rPr>
              <a:t>kwoodward@bpa.act-academytrust.org</a:t>
            </a:r>
            <a:r>
              <a:rPr lang="en-US" dirty="0">
                <a:solidFill>
                  <a:schemeClr val="tx1"/>
                </a:solidFill>
              </a:rPr>
              <a:t> or </a:t>
            </a:r>
            <a:r>
              <a:rPr lang="en-US" dirty="0">
                <a:solidFill>
                  <a:schemeClr val="tx1"/>
                </a:solidFill>
                <a:hlinkClick r:id="rId4"/>
              </a:rPr>
              <a:t>dheal@bpa.act-academytrust.org</a:t>
            </a:r>
            <a:r>
              <a:rPr lang="en-US" dirty="0">
                <a:solidFill>
                  <a:schemeClr val="tx1"/>
                </a:solidFill>
              </a:rPr>
              <a:t> and we will respond as soon as possible.</a:t>
            </a:r>
          </a:p>
          <a:p>
            <a:pPr marL="342900" indent="-342900">
              <a:buFont typeface="Arial" panose="020B0604020202020204" pitchFamily="34" charset="0"/>
              <a:buChar char="•"/>
            </a:pPr>
            <a:r>
              <a:rPr lang="en-US" dirty="0">
                <a:solidFill>
                  <a:schemeClr val="tx1"/>
                </a:solidFill>
              </a:rPr>
              <a:t>Attendance- really important as learning in Reception happens at a fast pace and social impact of missed days. Fines given for term time holidays set by Government policy.</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endParaRPr lang="en-GB" dirty="0">
              <a:solidFill>
                <a:schemeClr val="tx1"/>
              </a:solidFill>
            </a:endParaRPr>
          </a:p>
          <a:p>
            <a:pPr marL="342900" indent="-342900">
              <a:buFont typeface="Arial" panose="020B0604020202020204" pitchFamily="34" charset="0"/>
              <a:buChar char="•"/>
            </a:pPr>
            <a:endParaRPr lang="en-US" dirty="0"/>
          </a:p>
        </p:txBody>
      </p:sp>
      <p:sp>
        <p:nvSpPr>
          <p:cNvPr id="4" name="Title 3"/>
          <p:cNvSpPr>
            <a:spLocks noGrp="1"/>
          </p:cNvSpPr>
          <p:nvPr>
            <p:ph type="ctrTitle"/>
          </p:nvPr>
        </p:nvSpPr>
        <p:spPr>
          <a:xfrm>
            <a:off x="684211" y="345232"/>
            <a:ext cx="10615159" cy="1048761"/>
          </a:xfrm>
        </p:spPr>
        <p:txBody>
          <a:bodyPr/>
          <a:lstStyle/>
          <a:p>
            <a:r>
              <a:rPr lang="en-US" dirty="0"/>
              <a:t>Working together</a:t>
            </a:r>
            <a:endParaRPr lang="en-GB" dirty="0"/>
          </a:p>
        </p:txBody>
      </p:sp>
    </p:spTree>
    <p:extLst>
      <p:ext uri="{BB962C8B-B14F-4D97-AF65-F5344CB8AC3E}">
        <p14:creationId xmlns:p14="http://schemas.microsoft.com/office/powerpoint/2010/main" val="1849864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a:bodyPr>
          <a:lstStyle/>
          <a:p>
            <a:r>
              <a:rPr lang="en-US" b="1" dirty="0">
                <a:solidFill>
                  <a:schemeClr val="tx1"/>
                </a:solidFill>
              </a:rPr>
              <a:t>Linked to the whole school Global Learning Curriculum</a:t>
            </a:r>
          </a:p>
          <a:p>
            <a:r>
              <a:rPr lang="en-US" dirty="0">
                <a:solidFill>
                  <a:schemeClr val="tx1"/>
                </a:solidFill>
              </a:rPr>
              <a:t>Autumn 1- Magical Me- Good Health and Wellbeing and Quality Education</a:t>
            </a:r>
          </a:p>
          <a:p>
            <a:r>
              <a:rPr lang="en-US" dirty="0">
                <a:solidFill>
                  <a:schemeClr val="tx1"/>
                </a:solidFill>
              </a:rPr>
              <a:t>Autumn 2- Celebrations- Reduced Inequalities</a:t>
            </a:r>
          </a:p>
          <a:p>
            <a:r>
              <a:rPr lang="en-US" dirty="0">
                <a:solidFill>
                  <a:schemeClr val="tx1"/>
                </a:solidFill>
              </a:rPr>
              <a:t>Spring 1- Once Upon a Time- No Poverty</a:t>
            </a:r>
          </a:p>
          <a:p>
            <a:r>
              <a:rPr lang="en-US" dirty="0">
                <a:solidFill>
                  <a:schemeClr val="tx1"/>
                </a:solidFill>
              </a:rPr>
              <a:t>Spring 2- Super Heroes- Peace and Justice</a:t>
            </a:r>
          </a:p>
          <a:p>
            <a:r>
              <a:rPr lang="en-US" dirty="0">
                <a:solidFill>
                  <a:schemeClr val="tx1"/>
                </a:solidFill>
              </a:rPr>
              <a:t>Summer 1- Down at the Bottom of the Garden- Life on Land, Climate Action, Responsible Consumption</a:t>
            </a:r>
          </a:p>
          <a:p>
            <a:r>
              <a:rPr lang="en-US" dirty="0">
                <a:solidFill>
                  <a:schemeClr val="tx1"/>
                </a:solidFill>
              </a:rPr>
              <a:t>Summer 2- Around the World in ?? Days- Sustainable Cities and Communities</a:t>
            </a:r>
          </a:p>
          <a:p>
            <a:endParaRPr lang="en-US" dirty="0">
              <a:solidFill>
                <a:schemeClr val="accent1"/>
              </a:solidFill>
            </a:endParaRPr>
          </a:p>
        </p:txBody>
      </p:sp>
      <p:sp>
        <p:nvSpPr>
          <p:cNvPr id="4" name="Title 3"/>
          <p:cNvSpPr>
            <a:spLocks noGrp="1"/>
          </p:cNvSpPr>
          <p:nvPr>
            <p:ph type="ctrTitle"/>
          </p:nvPr>
        </p:nvSpPr>
        <p:spPr>
          <a:xfrm>
            <a:off x="684211" y="415636"/>
            <a:ext cx="10615159" cy="1198616"/>
          </a:xfrm>
        </p:spPr>
        <p:txBody>
          <a:bodyPr/>
          <a:lstStyle/>
          <a:p>
            <a:r>
              <a:rPr lang="en-US" dirty="0"/>
              <a:t>Learning themes </a:t>
            </a:r>
            <a:endParaRPr lang="en-GB" dirty="0"/>
          </a:p>
        </p:txBody>
      </p:sp>
    </p:spTree>
    <p:extLst>
      <p:ext uri="{BB962C8B-B14F-4D97-AF65-F5344CB8AC3E}">
        <p14:creationId xmlns:p14="http://schemas.microsoft.com/office/powerpoint/2010/main" val="2501329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1614252"/>
            <a:ext cx="11242177" cy="5077494"/>
          </a:xfrm>
        </p:spPr>
        <p:txBody>
          <a:bodyPr>
            <a:normAutofit/>
          </a:bodyPr>
          <a:lstStyle/>
          <a:p>
            <a:pPr marL="342900" indent="-342900">
              <a:buFont typeface="Arial" panose="020B0604020202020204" pitchFamily="34" charset="0"/>
              <a:buChar char="•"/>
            </a:pPr>
            <a:r>
              <a:rPr lang="en-US" dirty="0">
                <a:solidFill>
                  <a:schemeClr val="tx1"/>
                </a:solidFill>
              </a:rPr>
              <a:t>We have already been visiting your children in their settings or will be having conversations with their key people over the phone when this has not been possible.</a:t>
            </a:r>
          </a:p>
          <a:p>
            <a:pPr marL="342900" indent="-342900">
              <a:buFont typeface="Arial" panose="020B0604020202020204" pitchFamily="34" charset="0"/>
              <a:buChar char="•"/>
            </a:pPr>
            <a:r>
              <a:rPr lang="en-US" dirty="0">
                <a:solidFill>
                  <a:schemeClr val="tx1"/>
                </a:solidFill>
              </a:rPr>
              <a:t>Short visits into our school in the mornings of first week in July to get to know the space and one another.</a:t>
            </a:r>
          </a:p>
          <a:p>
            <a:pPr marL="342900" indent="-342900">
              <a:buFont typeface="Arial" panose="020B0604020202020204" pitchFamily="34" charset="0"/>
              <a:buChar char="•"/>
            </a:pPr>
            <a:r>
              <a:rPr lang="en-US" dirty="0">
                <a:solidFill>
                  <a:schemeClr val="tx1"/>
                </a:solidFill>
              </a:rPr>
              <a:t>Home visits for first time families in first week in July, telephone conversations with second time families.</a:t>
            </a:r>
          </a:p>
          <a:p>
            <a:pPr marL="342900" indent="-342900">
              <a:buFont typeface="Arial" panose="020B0604020202020204" pitchFamily="34" charset="0"/>
              <a:buChar char="•"/>
            </a:pPr>
            <a:r>
              <a:rPr lang="en-US" dirty="0">
                <a:solidFill>
                  <a:schemeClr val="tx1"/>
                </a:solidFill>
              </a:rPr>
              <a:t>Smaller group start during first week back to allow children to get used to the whole day routines, have a lunch and for us to administer the Government Baseline Assessment effectively.</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US" dirty="0">
              <a:solidFill>
                <a:schemeClr val="accent1"/>
              </a:solidFill>
            </a:endParaRPr>
          </a:p>
        </p:txBody>
      </p:sp>
      <p:sp>
        <p:nvSpPr>
          <p:cNvPr id="4" name="Title 3"/>
          <p:cNvSpPr>
            <a:spLocks noGrp="1"/>
          </p:cNvSpPr>
          <p:nvPr>
            <p:ph type="ctrTitle"/>
          </p:nvPr>
        </p:nvSpPr>
        <p:spPr>
          <a:xfrm>
            <a:off x="684211" y="415636"/>
            <a:ext cx="10615159" cy="1198616"/>
          </a:xfrm>
        </p:spPr>
        <p:txBody>
          <a:bodyPr>
            <a:normAutofit/>
          </a:bodyPr>
          <a:lstStyle/>
          <a:p>
            <a:r>
              <a:rPr lang="en-US" dirty="0"/>
              <a:t>Transition Plan- </a:t>
            </a:r>
            <a:r>
              <a:rPr lang="en-US" sz="1200" dirty="0"/>
              <a:t>(</a:t>
            </a:r>
            <a:endParaRPr lang="en-GB" sz="1200" dirty="0"/>
          </a:p>
        </p:txBody>
      </p:sp>
    </p:spTree>
    <p:extLst>
      <p:ext uri="{BB962C8B-B14F-4D97-AF65-F5344CB8AC3E}">
        <p14:creationId xmlns:p14="http://schemas.microsoft.com/office/powerpoint/2010/main" val="3295910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1" y="2050474"/>
            <a:ext cx="11242177" cy="4641272"/>
          </a:xfrm>
        </p:spPr>
        <p:txBody>
          <a:bodyPr>
            <a:normAutofit/>
          </a:bodyPr>
          <a:lstStyle/>
          <a:p>
            <a:r>
              <a:rPr lang="en-GB" sz="1900" dirty="0">
                <a:solidFill>
                  <a:schemeClr val="tx1"/>
                </a:solidFill>
                <a:latin typeface="Soft Elegance" panose="02000604060000020003" pitchFamily="2" charset="0"/>
              </a:rPr>
              <a:t>Key Findings from research around early childhood reading.</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The frequency of reading to children at a young age has a direct causal effect on their schooling outcomes.</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Reading to children at age 4-5 every day has a significant positive effect on their reading skills and cognitive skills (i.e., language and literacy, numeracy and cognition) later in life. </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Reading to children 3-5 days per week (compared to 2 or less) has the same effect on the child’s reading skills at age 4-5 as being six months older. </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Reading to them 6-7 days per week has the same effect as being almost 12 months older. </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Children read to more frequently at age 4-5 achieve higher scores in national assessments</a:t>
            </a:r>
          </a:p>
          <a:p>
            <a:pPr marL="342900" indent="-342900">
              <a:buFont typeface="Arial" panose="020B0604020202020204" pitchFamily="34" charset="0"/>
              <a:buChar char="•"/>
            </a:pPr>
            <a:r>
              <a:rPr lang="en-GB" sz="1900" dirty="0">
                <a:solidFill>
                  <a:schemeClr val="tx1"/>
                </a:solidFill>
                <a:latin typeface="Soft Elegance" panose="02000604060000020003" pitchFamily="2" charset="0"/>
              </a:rPr>
              <a:t>These differences in reading and cognitive skills are not related to the child’s family background or home environment but are the direct result of how frequently they have been read with.</a:t>
            </a:r>
          </a:p>
          <a:p>
            <a:pPr marL="342900" indent="-342900">
              <a:buFont typeface="Arial" panose="020B0604020202020204" pitchFamily="34" charset="0"/>
              <a:buChar char="•"/>
            </a:pPr>
            <a:endParaRPr lang="en-US" dirty="0">
              <a:solidFill>
                <a:schemeClr val="accent1"/>
              </a:solidFill>
            </a:endParaRPr>
          </a:p>
        </p:txBody>
      </p:sp>
      <p:sp>
        <p:nvSpPr>
          <p:cNvPr id="4" name="Title 3"/>
          <p:cNvSpPr>
            <a:spLocks noGrp="1"/>
          </p:cNvSpPr>
          <p:nvPr>
            <p:ph type="ctrTitle"/>
          </p:nvPr>
        </p:nvSpPr>
        <p:spPr>
          <a:xfrm>
            <a:off x="684212" y="287383"/>
            <a:ext cx="10615159" cy="1881051"/>
          </a:xfrm>
        </p:spPr>
        <p:txBody>
          <a:bodyPr/>
          <a:lstStyle/>
          <a:p>
            <a:r>
              <a:rPr lang="en-US" dirty="0"/>
              <a:t>Importance of regular reading</a:t>
            </a:r>
            <a:endParaRPr lang="en-GB" dirty="0"/>
          </a:p>
        </p:txBody>
      </p:sp>
    </p:spTree>
    <p:extLst>
      <p:ext uri="{BB962C8B-B14F-4D97-AF65-F5344CB8AC3E}">
        <p14:creationId xmlns:p14="http://schemas.microsoft.com/office/powerpoint/2010/main" val="33331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662" y="3575526"/>
            <a:ext cx="8534400" cy="1507067"/>
          </a:xfrm>
        </p:spPr>
        <p:txBody>
          <a:bodyPr/>
          <a:lstStyle/>
          <a:p>
            <a:r>
              <a:rPr lang="en-GB" dirty="0"/>
              <a:t>What your child will Need</a:t>
            </a:r>
          </a:p>
        </p:txBody>
      </p:sp>
      <p:pic>
        <p:nvPicPr>
          <p:cNvPr id="4" name="Picture 3">
            <a:hlinkClick r:id="rId2" action="ppaction://hlinksldjump"/>
          </p:cNvPr>
          <p:cNvPicPr>
            <a:picLocks noChangeAspect="1"/>
          </p:cNvPicPr>
          <p:nvPr/>
        </p:nvPicPr>
        <p:blipFill rotWithShape="1">
          <a:blip r:embed="rId3"/>
          <a:srcRect l="17771" t="9531" r="22422" b="18157"/>
          <a:stretch/>
        </p:blipFill>
        <p:spPr>
          <a:xfrm rot="5699779">
            <a:off x="4718658" y="742954"/>
            <a:ext cx="3087191" cy="2483275"/>
          </a:xfrm>
          <a:prstGeom prst="rect">
            <a:avLst/>
          </a:prstGeom>
        </p:spPr>
      </p:pic>
      <p:pic>
        <p:nvPicPr>
          <p:cNvPr id="9" name="Picture 8">
            <a:hlinkClick r:id="rId4" action="ppaction://hlinksldjump"/>
          </p:cNvPr>
          <p:cNvPicPr>
            <a:picLocks noChangeAspect="1"/>
          </p:cNvPicPr>
          <p:nvPr/>
        </p:nvPicPr>
        <p:blipFill rotWithShape="1">
          <a:blip r:embed="rId5"/>
          <a:srcRect l="15331" t="2128" r="16211" b="8557"/>
          <a:stretch/>
        </p:blipFill>
        <p:spPr>
          <a:xfrm rot="5400000">
            <a:off x="8517847" y="607471"/>
            <a:ext cx="3233503" cy="2812474"/>
          </a:xfrm>
          <a:prstGeom prst="rect">
            <a:avLst/>
          </a:prstGeom>
        </p:spPr>
      </p:pic>
      <p:pic>
        <p:nvPicPr>
          <p:cNvPr id="10" name="Picture 9">
            <a:hlinkClick r:id="rId6" action="ppaction://hlinksldjump"/>
          </p:cNvPr>
          <p:cNvPicPr>
            <a:picLocks noChangeAspect="1"/>
          </p:cNvPicPr>
          <p:nvPr/>
        </p:nvPicPr>
        <p:blipFill rotWithShape="1">
          <a:blip r:embed="rId7"/>
          <a:srcRect l="14946" t="8480" r="14137"/>
          <a:stretch/>
        </p:blipFill>
        <p:spPr>
          <a:xfrm rot="5400000">
            <a:off x="366251" y="344700"/>
            <a:ext cx="3687384" cy="3172406"/>
          </a:xfrm>
          <a:prstGeom prst="rect">
            <a:avLst/>
          </a:prstGeom>
        </p:spPr>
      </p:pic>
      <p:pic>
        <p:nvPicPr>
          <p:cNvPr id="13" name="Picture 12"/>
          <p:cNvPicPr>
            <a:picLocks noChangeAspect="1"/>
          </p:cNvPicPr>
          <p:nvPr/>
        </p:nvPicPr>
        <p:blipFill>
          <a:blip r:embed="rId8"/>
          <a:stretch>
            <a:fillRect/>
          </a:stretch>
        </p:blipFill>
        <p:spPr>
          <a:xfrm rot="20417299">
            <a:off x="-146462" y="3950041"/>
            <a:ext cx="2687687" cy="2687687"/>
          </a:xfrm>
          <a:prstGeom prst="rect">
            <a:avLst/>
          </a:prstGeom>
        </p:spPr>
      </p:pic>
      <p:pic>
        <p:nvPicPr>
          <p:cNvPr id="7" name="Picture 6"/>
          <p:cNvPicPr>
            <a:picLocks noChangeAspect="1"/>
          </p:cNvPicPr>
          <p:nvPr/>
        </p:nvPicPr>
        <p:blipFill>
          <a:blip r:embed="rId9"/>
          <a:stretch>
            <a:fillRect/>
          </a:stretch>
        </p:blipFill>
        <p:spPr>
          <a:xfrm>
            <a:off x="8552570" y="4576570"/>
            <a:ext cx="1348857" cy="1653683"/>
          </a:xfrm>
          <a:prstGeom prst="rect">
            <a:avLst/>
          </a:prstGeom>
        </p:spPr>
      </p:pic>
      <p:pic>
        <p:nvPicPr>
          <p:cNvPr id="11" name="Picture 10"/>
          <p:cNvPicPr>
            <a:picLocks noChangeAspect="1"/>
          </p:cNvPicPr>
          <p:nvPr/>
        </p:nvPicPr>
        <p:blipFill>
          <a:blip r:embed="rId10"/>
          <a:stretch>
            <a:fillRect/>
          </a:stretch>
        </p:blipFill>
        <p:spPr>
          <a:xfrm>
            <a:off x="4893510" y="4631088"/>
            <a:ext cx="1716278" cy="1544650"/>
          </a:xfrm>
          <a:prstGeom prst="rect">
            <a:avLst/>
          </a:prstGeom>
        </p:spPr>
      </p:pic>
      <p:sp>
        <p:nvSpPr>
          <p:cNvPr id="12" name="Explosion 2 11"/>
          <p:cNvSpPr/>
          <p:nvPr/>
        </p:nvSpPr>
        <p:spPr>
          <a:xfrm>
            <a:off x="1632858" y="4366727"/>
            <a:ext cx="3163078" cy="2338091"/>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rot="19887310">
            <a:off x="1969826" y="5120274"/>
            <a:ext cx="2083055" cy="830997"/>
          </a:xfrm>
          <a:prstGeom prst="rect">
            <a:avLst/>
          </a:prstGeom>
          <a:noFill/>
        </p:spPr>
        <p:txBody>
          <a:bodyPr wrap="square" rtlCol="0">
            <a:spAutoFit/>
          </a:bodyPr>
          <a:lstStyle/>
          <a:p>
            <a:pPr algn="ctr"/>
            <a:r>
              <a:rPr lang="en-GB" sz="2400" b="1" dirty="0"/>
              <a:t>Name on everything!</a:t>
            </a:r>
          </a:p>
        </p:txBody>
      </p:sp>
      <p:pic>
        <p:nvPicPr>
          <p:cNvPr id="15" name="Picture 14">
            <a:extLst>
              <a:ext uri="{FF2B5EF4-FFF2-40B4-BE49-F238E27FC236}">
                <a16:creationId xmlns:a16="http://schemas.microsoft.com/office/drawing/2014/main" id="{689D7A39-18EA-26A5-038D-553568F90044}"/>
              </a:ext>
            </a:extLst>
          </p:cNvPr>
          <p:cNvPicPr>
            <a:picLocks noChangeAspect="1"/>
          </p:cNvPicPr>
          <p:nvPr/>
        </p:nvPicPr>
        <p:blipFill>
          <a:blip r:embed="rId11"/>
          <a:stretch>
            <a:fillRect/>
          </a:stretch>
        </p:blipFill>
        <p:spPr>
          <a:xfrm>
            <a:off x="6707362" y="4648967"/>
            <a:ext cx="1569856" cy="1508891"/>
          </a:xfrm>
          <a:prstGeom prst="rect">
            <a:avLst/>
          </a:prstGeom>
        </p:spPr>
      </p:pic>
    </p:spTree>
    <p:extLst>
      <p:ext uri="{BB962C8B-B14F-4D97-AF65-F5344CB8AC3E}">
        <p14:creationId xmlns:p14="http://schemas.microsoft.com/office/powerpoint/2010/main" val="1690094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3234" y="4827011"/>
            <a:ext cx="1556147" cy="1507067"/>
          </a:xfrm>
        </p:spPr>
        <p:txBody>
          <a:bodyPr/>
          <a:lstStyle/>
          <a:p>
            <a:r>
              <a:rPr lang="en-GB" dirty="0"/>
              <a:t>PE Kit</a:t>
            </a:r>
            <a:br>
              <a:rPr lang="en-GB" dirty="0"/>
            </a:br>
            <a:endParaRPr lang="en-GB" dirty="0"/>
          </a:p>
        </p:txBody>
      </p:sp>
      <p:pic>
        <p:nvPicPr>
          <p:cNvPr id="4" name="Content Placeholder 3"/>
          <p:cNvPicPr>
            <a:picLocks noGrp="1" noChangeAspect="1"/>
          </p:cNvPicPr>
          <p:nvPr>
            <p:ph idx="1"/>
          </p:nvPr>
        </p:nvPicPr>
        <p:blipFill rotWithShape="1">
          <a:blip r:embed="rId2"/>
          <a:srcRect l="6054" r="9643"/>
          <a:stretch/>
        </p:blipFill>
        <p:spPr>
          <a:xfrm>
            <a:off x="3241963" y="334044"/>
            <a:ext cx="5458691" cy="4316702"/>
          </a:xfrm>
          <a:prstGeom prst="rect">
            <a:avLst/>
          </a:prstGeom>
        </p:spPr>
      </p:pic>
      <p:sp>
        <p:nvSpPr>
          <p:cNvPr id="5" name="TextBox 4"/>
          <p:cNvSpPr txBox="1"/>
          <p:nvPr/>
        </p:nvSpPr>
        <p:spPr>
          <a:xfrm>
            <a:off x="428587" y="334044"/>
            <a:ext cx="2258291" cy="707886"/>
          </a:xfrm>
          <a:prstGeom prst="rect">
            <a:avLst/>
          </a:prstGeom>
          <a:noFill/>
        </p:spPr>
        <p:txBody>
          <a:bodyPr wrap="square" rtlCol="0">
            <a:spAutoFit/>
          </a:bodyPr>
          <a:lstStyle/>
          <a:p>
            <a:r>
              <a:rPr lang="en-GB" sz="4000" u="sng" dirty="0"/>
              <a:t>Indoor</a:t>
            </a:r>
          </a:p>
        </p:txBody>
      </p:sp>
      <p:sp>
        <p:nvSpPr>
          <p:cNvPr id="6" name="TextBox 5"/>
          <p:cNvSpPr txBox="1"/>
          <p:nvPr/>
        </p:nvSpPr>
        <p:spPr>
          <a:xfrm>
            <a:off x="9255739" y="334044"/>
            <a:ext cx="3102516" cy="707886"/>
          </a:xfrm>
          <a:prstGeom prst="rect">
            <a:avLst/>
          </a:prstGeom>
          <a:noFill/>
        </p:spPr>
        <p:txBody>
          <a:bodyPr wrap="square" rtlCol="0">
            <a:spAutoFit/>
          </a:bodyPr>
          <a:lstStyle/>
          <a:p>
            <a:r>
              <a:rPr lang="en-GB" sz="4000" u="sng" dirty="0"/>
              <a:t>Outdoor</a:t>
            </a:r>
          </a:p>
        </p:txBody>
      </p:sp>
      <p:sp>
        <p:nvSpPr>
          <p:cNvPr id="7" name="TextBox 6"/>
          <p:cNvSpPr txBox="1"/>
          <p:nvPr/>
        </p:nvSpPr>
        <p:spPr>
          <a:xfrm>
            <a:off x="428587" y="1191491"/>
            <a:ext cx="2258291" cy="1384995"/>
          </a:xfrm>
          <a:prstGeom prst="rect">
            <a:avLst/>
          </a:prstGeom>
          <a:noFill/>
        </p:spPr>
        <p:txBody>
          <a:bodyPr wrap="square" rtlCol="0">
            <a:spAutoFit/>
          </a:bodyPr>
          <a:lstStyle/>
          <a:p>
            <a:r>
              <a:rPr lang="en-GB" sz="2800" dirty="0"/>
              <a:t>Blue shorts</a:t>
            </a:r>
          </a:p>
          <a:p>
            <a:r>
              <a:rPr lang="en-GB" sz="2800" dirty="0"/>
              <a:t>House t-shirt</a:t>
            </a:r>
          </a:p>
          <a:p>
            <a:r>
              <a:rPr lang="en-GB" sz="2800" dirty="0"/>
              <a:t>Socks</a:t>
            </a:r>
          </a:p>
        </p:txBody>
      </p:sp>
      <p:sp>
        <p:nvSpPr>
          <p:cNvPr id="8" name="TextBox 7"/>
          <p:cNvSpPr txBox="1"/>
          <p:nvPr/>
        </p:nvSpPr>
        <p:spPr>
          <a:xfrm>
            <a:off x="9255739" y="1191491"/>
            <a:ext cx="2603752" cy="2246769"/>
          </a:xfrm>
          <a:prstGeom prst="rect">
            <a:avLst/>
          </a:prstGeom>
          <a:noFill/>
        </p:spPr>
        <p:txBody>
          <a:bodyPr wrap="square" rtlCol="0">
            <a:spAutoFit/>
          </a:bodyPr>
          <a:lstStyle/>
          <a:p>
            <a:r>
              <a:rPr lang="en-GB" sz="2800" dirty="0"/>
              <a:t>Blue trousers</a:t>
            </a:r>
            <a:br>
              <a:rPr lang="en-GB" sz="2800" dirty="0"/>
            </a:br>
            <a:r>
              <a:rPr lang="en-GB" sz="2800" dirty="0"/>
              <a:t>Blue jumper</a:t>
            </a:r>
          </a:p>
          <a:p>
            <a:r>
              <a:rPr lang="en-GB" sz="2800" dirty="0"/>
              <a:t>House t-shirt</a:t>
            </a:r>
          </a:p>
          <a:p>
            <a:r>
              <a:rPr lang="en-GB" sz="2800" dirty="0"/>
              <a:t>Trainers</a:t>
            </a:r>
          </a:p>
          <a:p>
            <a:r>
              <a:rPr lang="en-GB" sz="2800" dirty="0"/>
              <a:t>Socks</a:t>
            </a:r>
          </a:p>
        </p:txBody>
      </p:sp>
      <p:sp>
        <p:nvSpPr>
          <p:cNvPr id="12" name="TextBox 11"/>
          <p:cNvSpPr txBox="1"/>
          <p:nvPr/>
        </p:nvSpPr>
        <p:spPr>
          <a:xfrm>
            <a:off x="636404" y="4794661"/>
            <a:ext cx="3741631" cy="1938992"/>
          </a:xfrm>
          <a:prstGeom prst="rect">
            <a:avLst/>
          </a:prstGeom>
          <a:noFill/>
        </p:spPr>
        <p:txBody>
          <a:bodyPr wrap="square" rtlCol="0">
            <a:spAutoFit/>
          </a:bodyPr>
          <a:lstStyle/>
          <a:p>
            <a:r>
              <a:rPr lang="en-GB" sz="2400" dirty="0"/>
              <a:t>Girls hair must be tied back at all times using navy blue or white simple hair ties. Earrings must be covered.</a:t>
            </a:r>
          </a:p>
        </p:txBody>
      </p:sp>
    </p:spTree>
    <p:extLst>
      <p:ext uri="{BB962C8B-B14F-4D97-AF65-F5344CB8AC3E}">
        <p14:creationId xmlns:p14="http://schemas.microsoft.com/office/powerpoint/2010/main" val="1947652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3899" y="197810"/>
            <a:ext cx="2945679" cy="1507067"/>
          </a:xfrm>
        </p:spPr>
        <p:txBody>
          <a:bodyPr/>
          <a:lstStyle/>
          <a:p>
            <a:r>
              <a:rPr lang="en-GB" dirty="0"/>
              <a:t>Wellie Bag</a:t>
            </a:r>
          </a:p>
        </p:txBody>
      </p:sp>
      <p:pic>
        <p:nvPicPr>
          <p:cNvPr id="4" name="Picture 3"/>
          <p:cNvPicPr>
            <a:picLocks noChangeAspect="1"/>
          </p:cNvPicPr>
          <p:nvPr/>
        </p:nvPicPr>
        <p:blipFill rotWithShape="1">
          <a:blip r:embed="rId2"/>
          <a:srcRect l="8480" t="5753" r="11511" b="11207"/>
          <a:stretch/>
        </p:blipFill>
        <p:spPr>
          <a:xfrm rot="5400000">
            <a:off x="-886310" y="1167245"/>
            <a:ext cx="6563209" cy="4541211"/>
          </a:xfrm>
          <a:prstGeom prst="rect">
            <a:avLst/>
          </a:prstGeom>
        </p:spPr>
      </p:pic>
      <p:sp>
        <p:nvSpPr>
          <p:cNvPr id="5" name="TextBox 4"/>
          <p:cNvSpPr txBox="1"/>
          <p:nvPr/>
        </p:nvSpPr>
        <p:spPr>
          <a:xfrm>
            <a:off x="4937557" y="2895599"/>
            <a:ext cx="4918364" cy="1569660"/>
          </a:xfrm>
          <a:prstGeom prst="rect">
            <a:avLst/>
          </a:prstGeom>
          <a:noFill/>
        </p:spPr>
        <p:txBody>
          <a:bodyPr wrap="square" rtlCol="0">
            <a:spAutoFit/>
          </a:bodyPr>
          <a:lstStyle/>
          <a:p>
            <a:pPr marL="685800" indent="-685800">
              <a:buFont typeface="Arial" panose="020B0604020202020204" pitchFamily="34" charset="0"/>
              <a:buChar char="•"/>
            </a:pPr>
            <a:r>
              <a:rPr lang="en-GB" sz="4800" dirty="0"/>
              <a:t>Wellies</a:t>
            </a:r>
          </a:p>
          <a:p>
            <a:pPr marL="685800" indent="-685800">
              <a:buFont typeface="Arial" panose="020B0604020202020204" pitchFamily="34" charset="0"/>
              <a:buChar char="•"/>
            </a:pPr>
            <a:r>
              <a:rPr lang="en-GB" sz="4800" dirty="0"/>
              <a:t>Puddle suit</a:t>
            </a:r>
          </a:p>
        </p:txBody>
      </p:sp>
      <p:pic>
        <p:nvPicPr>
          <p:cNvPr id="6" name="Picture 5">
            <a:hlinkClick r:id="rId3" action="ppaction://hlinksldjump"/>
          </p:cNvPr>
          <p:cNvPicPr>
            <a:picLocks noChangeAspect="1"/>
          </p:cNvPicPr>
          <p:nvPr/>
        </p:nvPicPr>
        <p:blipFill>
          <a:blip r:embed="rId4"/>
          <a:stretch>
            <a:fillRect/>
          </a:stretch>
        </p:blipFill>
        <p:spPr>
          <a:xfrm>
            <a:off x="10657176" y="5994990"/>
            <a:ext cx="1534824" cy="863010"/>
          </a:xfrm>
          <a:prstGeom prst="rect">
            <a:avLst/>
          </a:prstGeom>
        </p:spPr>
      </p:pic>
    </p:spTree>
    <p:extLst>
      <p:ext uri="{BB962C8B-B14F-4D97-AF65-F5344CB8AC3E}">
        <p14:creationId xmlns:p14="http://schemas.microsoft.com/office/powerpoint/2010/main" val="411096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6797" y="-190885"/>
            <a:ext cx="3292043" cy="1507067"/>
          </a:xfrm>
        </p:spPr>
        <p:txBody>
          <a:bodyPr/>
          <a:lstStyle/>
          <a:p>
            <a:r>
              <a:rPr lang="en-GB" dirty="0"/>
              <a:t>School Bag</a:t>
            </a:r>
          </a:p>
        </p:txBody>
      </p:sp>
      <p:pic>
        <p:nvPicPr>
          <p:cNvPr id="4" name="Content Placeholder 3"/>
          <p:cNvPicPr>
            <a:picLocks noGrp="1" noChangeAspect="1"/>
          </p:cNvPicPr>
          <p:nvPr>
            <p:ph idx="1"/>
          </p:nvPr>
        </p:nvPicPr>
        <p:blipFill rotWithShape="1">
          <a:blip r:embed="rId2"/>
          <a:srcRect l="14946" t="8480" r="14137"/>
          <a:stretch/>
        </p:blipFill>
        <p:spPr>
          <a:xfrm rot="5400000">
            <a:off x="144415" y="2373358"/>
            <a:ext cx="3109934" cy="2541659"/>
          </a:xfrm>
          <a:prstGeom prst="rect">
            <a:avLst/>
          </a:prstGeom>
        </p:spPr>
      </p:pic>
      <p:pic>
        <p:nvPicPr>
          <p:cNvPr id="5" name="Picture 4"/>
          <p:cNvPicPr>
            <a:picLocks noChangeAspect="1"/>
          </p:cNvPicPr>
          <p:nvPr/>
        </p:nvPicPr>
        <p:blipFill>
          <a:blip r:embed="rId3"/>
          <a:stretch>
            <a:fillRect/>
          </a:stretch>
        </p:blipFill>
        <p:spPr>
          <a:xfrm rot="20417299">
            <a:off x="7185545" y="183629"/>
            <a:ext cx="2687687" cy="2687687"/>
          </a:xfrm>
          <a:prstGeom prst="rect">
            <a:avLst/>
          </a:prstGeom>
        </p:spPr>
      </p:pic>
      <p:cxnSp>
        <p:nvCxnSpPr>
          <p:cNvPr id="8" name="Straight Connector 7"/>
          <p:cNvCxnSpPr/>
          <p:nvPr/>
        </p:nvCxnSpPr>
        <p:spPr>
          <a:xfrm flipV="1">
            <a:off x="3134469" y="1631028"/>
            <a:ext cx="4846838" cy="989738"/>
          </a:xfrm>
          <a:prstGeom prst="line">
            <a:avLst/>
          </a:prstGeom>
          <a:ln w="38100">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174944" y="4701292"/>
            <a:ext cx="2117492" cy="587100"/>
          </a:xfrm>
          <a:prstGeom prst="line">
            <a:avLst/>
          </a:prstGeom>
          <a:ln w="38100">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3174944" y="3644187"/>
            <a:ext cx="6301565" cy="0"/>
          </a:xfrm>
          <a:prstGeom prst="line">
            <a:avLst/>
          </a:prstGeom>
          <a:ln w="38100">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920740" y="960300"/>
            <a:ext cx="2912541" cy="1569660"/>
          </a:xfrm>
          <a:prstGeom prst="rect">
            <a:avLst/>
          </a:prstGeom>
          <a:noFill/>
        </p:spPr>
        <p:txBody>
          <a:bodyPr wrap="square" rtlCol="0">
            <a:spAutoFit/>
          </a:bodyPr>
          <a:lstStyle/>
          <a:p>
            <a:r>
              <a:rPr lang="en-GB" sz="3200" dirty="0"/>
              <a:t>Water Bottles- no juice, just water</a:t>
            </a:r>
          </a:p>
        </p:txBody>
      </p:sp>
      <p:sp>
        <p:nvSpPr>
          <p:cNvPr id="18" name="TextBox 17"/>
          <p:cNvSpPr txBox="1"/>
          <p:nvPr/>
        </p:nvSpPr>
        <p:spPr>
          <a:xfrm>
            <a:off x="10149480" y="4116517"/>
            <a:ext cx="2195179" cy="584775"/>
          </a:xfrm>
          <a:prstGeom prst="rect">
            <a:avLst/>
          </a:prstGeom>
          <a:noFill/>
        </p:spPr>
        <p:txBody>
          <a:bodyPr wrap="square" rtlCol="0">
            <a:spAutoFit/>
          </a:bodyPr>
          <a:lstStyle/>
          <a:p>
            <a:r>
              <a:rPr lang="en-GB" sz="3200" dirty="0"/>
              <a:t>Sunhat</a:t>
            </a:r>
          </a:p>
        </p:txBody>
      </p:sp>
      <p:sp>
        <p:nvSpPr>
          <p:cNvPr id="20" name="TextBox 19"/>
          <p:cNvSpPr txBox="1"/>
          <p:nvPr/>
        </p:nvSpPr>
        <p:spPr>
          <a:xfrm>
            <a:off x="5292436" y="6251283"/>
            <a:ext cx="3628304" cy="584775"/>
          </a:xfrm>
          <a:prstGeom prst="rect">
            <a:avLst/>
          </a:prstGeom>
          <a:noFill/>
        </p:spPr>
        <p:txBody>
          <a:bodyPr wrap="square" rtlCol="0">
            <a:spAutoFit/>
          </a:bodyPr>
          <a:lstStyle/>
          <a:p>
            <a:r>
              <a:rPr lang="en-GB" sz="3200" dirty="0"/>
              <a:t>Reading Folder</a:t>
            </a:r>
          </a:p>
        </p:txBody>
      </p:sp>
      <p:pic>
        <p:nvPicPr>
          <p:cNvPr id="6" name="Picture 5"/>
          <p:cNvPicPr>
            <a:picLocks noChangeAspect="1"/>
          </p:cNvPicPr>
          <p:nvPr/>
        </p:nvPicPr>
        <p:blipFill>
          <a:blip r:embed="rId4"/>
          <a:stretch>
            <a:fillRect/>
          </a:stretch>
        </p:blipFill>
        <p:spPr>
          <a:xfrm>
            <a:off x="10247747" y="2696261"/>
            <a:ext cx="1257409" cy="1272650"/>
          </a:xfrm>
          <a:prstGeom prst="rect">
            <a:avLst/>
          </a:prstGeom>
        </p:spPr>
      </p:pic>
      <p:pic>
        <p:nvPicPr>
          <p:cNvPr id="11" name="Picture 10">
            <a:extLst>
              <a:ext uri="{FF2B5EF4-FFF2-40B4-BE49-F238E27FC236}">
                <a16:creationId xmlns:a16="http://schemas.microsoft.com/office/drawing/2014/main" id="{8ED5DFD1-E563-4C8E-CC54-346F5DB42BD0}"/>
              </a:ext>
            </a:extLst>
          </p:cNvPr>
          <p:cNvPicPr>
            <a:picLocks noChangeAspect="1"/>
          </p:cNvPicPr>
          <p:nvPr/>
        </p:nvPicPr>
        <p:blipFill>
          <a:blip r:embed="rId5"/>
          <a:stretch>
            <a:fillRect/>
          </a:stretch>
        </p:blipFill>
        <p:spPr>
          <a:xfrm>
            <a:off x="5930505" y="4533946"/>
            <a:ext cx="1569856" cy="1508891"/>
          </a:xfrm>
          <a:prstGeom prst="rect">
            <a:avLst/>
          </a:prstGeom>
        </p:spPr>
      </p:pic>
    </p:spTree>
    <p:extLst>
      <p:ext uri="{BB962C8B-B14F-4D97-AF65-F5344CB8AC3E}">
        <p14:creationId xmlns:p14="http://schemas.microsoft.com/office/powerpoint/2010/main" val="1788044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473" y="0"/>
            <a:ext cx="4386552" cy="1507067"/>
          </a:xfrm>
        </p:spPr>
        <p:txBody>
          <a:bodyPr/>
          <a:lstStyle/>
          <a:p>
            <a:r>
              <a:rPr lang="en-GB" dirty="0"/>
              <a:t>All about me bag</a:t>
            </a:r>
          </a:p>
        </p:txBody>
      </p:sp>
      <p:sp>
        <p:nvSpPr>
          <p:cNvPr id="17" name="TextBox 16"/>
          <p:cNvSpPr txBox="1"/>
          <p:nvPr/>
        </p:nvSpPr>
        <p:spPr>
          <a:xfrm>
            <a:off x="86321" y="3963111"/>
            <a:ext cx="11860939" cy="2031325"/>
          </a:xfrm>
          <a:prstGeom prst="rect">
            <a:avLst/>
          </a:prstGeom>
          <a:noFill/>
        </p:spPr>
        <p:txBody>
          <a:bodyPr wrap="none" rtlCol="0">
            <a:spAutoFit/>
          </a:bodyPr>
          <a:lstStyle/>
          <a:p>
            <a:r>
              <a:rPr lang="en-GB" dirty="0"/>
              <a:t>We will hand these out when your child comes for their transition visit during first week in July.</a:t>
            </a:r>
          </a:p>
          <a:p>
            <a:endParaRPr lang="en-GB" dirty="0"/>
          </a:p>
          <a:p>
            <a:r>
              <a:rPr lang="en-GB" dirty="0"/>
              <a:t>Fill with items that show your child’s interests, family, pets. Can be things, pictures or photos.</a:t>
            </a:r>
          </a:p>
          <a:p>
            <a:endParaRPr lang="en-GB" dirty="0"/>
          </a:p>
          <a:p>
            <a:r>
              <a:rPr lang="en-GB" dirty="0"/>
              <a:t>These are shared with whole class to see who shares interests and help establish friendships and are used</a:t>
            </a:r>
          </a:p>
          <a:p>
            <a:r>
              <a:rPr lang="en-GB" dirty="0"/>
              <a:t>for your child to have a look at whenever they wish to. Nothing too precious as things will be looked at/ </a:t>
            </a:r>
          </a:p>
          <a:p>
            <a:r>
              <a:rPr lang="en-GB" dirty="0"/>
              <a:t>touched by others.</a:t>
            </a:r>
          </a:p>
        </p:txBody>
      </p:sp>
      <p:pic>
        <p:nvPicPr>
          <p:cNvPr id="7" name="Picture 6"/>
          <p:cNvPicPr>
            <a:picLocks noChangeAspect="1"/>
          </p:cNvPicPr>
          <p:nvPr/>
        </p:nvPicPr>
        <p:blipFill>
          <a:blip r:embed="rId2"/>
          <a:stretch>
            <a:fillRect/>
          </a:stretch>
        </p:blipFill>
        <p:spPr>
          <a:xfrm>
            <a:off x="5518241" y="289670"/>
            <a:ext cx="2897970" cy="3741016"/>
          </a:xfrm>
          <a:prstGeom prst="rect">
            <a:avLst/>
          </a:prstGeom>
        </p:spPr>
      </p:pic>
    </p:spTree>
    <p:extLst>
      <p:ext uri="{BB962C8B-B14F-4D97-AF65-F5344CB8AC3E}">
        <p14:creationId xmlns:p14="http://schemas.microsoft.com/office/powerpoint/2010/main" val="2019739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90885"/>
            <a:ext cx="7104589" cy="1507067"/>
          </a:xfrm>
        </p:spPr>
        <p:txBody>
          <a:bodyPr>
            <a:normAutofit/>
          </a:bodyPr>
          <a:lstStyle/>
          <a:p>
            <a:r>
              <a:rPr lang="en-GB" dirty="0"/>
              <a:t>Other Things</a:t>
            </a:r>
          </a:p>
        </p:txBody>
      </p:sp>
      <p:sp>
        <p:nvSpPr>
          <p:cNvPr id="10" name="Rectangle 9"/>
          <p:cNvSpPr/>
          <p:nvPr/>
        </p:nvSpPr>
        <p:spPr>
          <a:xfrm>
            <a:off x="267759" y="343175"/>
            <a:ext cx="11787392" cy="7171194"/>
          </a:xfrm>
          <a:prstGeom prst="rect">
            <a:avLst/>
          </a:prstGeom>
        </p:spPr>
        <p:txBody>
          <a:bodyPr wrap="square">
            <a:spAutoFit/>
          </a:bodyPr>
          <a:lstStyle/>
          <a:p>
            <a:endParaRPr lang="en-GB" sz="2400" dirty="0"/>
          </a:p>
          <a:p>
            <a:pPr marL="457200" indent="-457200">
              <a:buFont typeface="Arial" panose="020B0604020202020204" pitchFamily="34" charset="0"/>
              <a:buChar char="•"/>
            </a:pPr>
            <a:r>
              <a:rPr lang="en-GB" sz="2400" dirty="0"/>
              <a:t>School dinners-  choices- each day meat, vegetarian, jacket potato/ fish, cheese sandwich, ham sandwich, vegetable fajita, chicken wrap. You can make choice on Arbor for child. May not work for first day in September.</a:t>
            </a:r>
          </a:p>
          <a:p>
            <a:endParaRPr lang="en-GB" sz="2400" dirty="0"/>
          </a:p>
          <a:p>
            <a:pPr marL="457200" indent="-457200">
              <a:buFont typeface="Arial" panose="020B0604020202020204" pitchFamily="34" charset="0"/>
              <a:buChar char="•"/>
            </a:pPr>
            <a:r>
              <a:rPr lang="en-GB" sz="2400" dirty="0"/>
              <a:t>Morning snack- fruit/ veg provided but can bring in own fruit or veg also. No other snacks allowed.</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err="1"/>
              <a:t>Whatsapp</a:t>
            </a:r>
            <a:r>
              <a:rPr lang="en-GB" sz="2400" dirty="0"/>
              <a:t> groups/ </a:t>
            </a:r>
            <a:r>
              <a:rPr lang="en-GB" sz="2400" dirty="0" err="1"/>
              <a:t>facebook</a:t>
            </a:r>
            <a:r>
              <a:rPr lang="en-GB" sz="2400" dirty="0"/>
              <a:t> groups. These are great to help organise get </a:t>
            </a:r>
            <a:r>
              <a:rPr lang="en-GB" sz="2400" dirty="0" err="1"/>
              <a:t>togethers</a:t>
            </a:r>
            <a:r>
              <a:rPr lang="en-GB" sz="2400" dirty="0"/>
              <a:t> over the summer or send reminders about events or things to bring in. Any other queries, questions or problems please contact teachers email so we can respond directly, fully and promptly. </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Parent volunteering- come in and hear readers, help with church walks, locality walks and excursions. People who help us visitors.</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All about me bags- bring in in September please</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1102647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dinners</a:t>
            </a:r>
          </a:p>
        </p:txBody>
      </p:sp>
      <p:pic>
        <p:nvPicPr>
          <p:cNvPr id="3" name="Picture 2"/>
          <p:cNvPicPr>
            <a:picLocks noChangeAspect="1"/>
          </p:cNvPicPr>
          <p:nvPr/>
        </p:nvPicPr>
        <p:blipFill>
          <a:blip r:embed="rId2"/>
          <a:stretch>
            <a:fillRect/>
          </a:stretch>
        </p:blipFill>
        <p:spPr>
          <a:xfrm>
            <a:off x="593018" y="340567"/>
            <a:ext cx="4059877" cy="4240763"/>
          </a:xfrm>
          <a:prstGeom prst="rect">
            <a:avLst/>
          </a:prstGeom>
        </p:spPr>
      </p:pic>
      <p:sp>
        <p:nvSpPr>
          <p:cNvPr id="7" name="TextBox 6"/>
          <p:cNvSpPr txBox="1"/>
          <p:nvPr/>
        </p:nvSpPr>
        <p:spPr>
          <a:xfrm>
            <a:off x="4863402" y="4903597"/>
            <a:ext cx="6631913" cy="2923877"/>
          </a:xfrm>
          <a:prstGeom prst="rect">
            <a:avLst/>
          </a:prstGeom>
          <a:noFill/>
        </p:spPr>
        <p:txBody>
          <a:bodyPr wrap="square" rtlCol="0">
            <a:spAutoFit/>
          </a:bodyPr>
          <a:lstStyle/>
          <a:p>
            <a:r>
              <a:rPr lang="en-GB" sz="2800" dirty="0"/>
              <a:t>Dietary needs can be catered for- Mrs Stewart will happily discuss this with families. </a:t>
            </a:r>
            <a:r>
              <a:rPr lang="en-GB" sz="2800" dirty="0">
                <a:hlinkClick r:id="rId3"/>
              </a:rPr>
              <a:t>dstewart@bpa.act-academytrust.org</a:t>
            </a:r>
            <a:endParaRPr lang="en-GB" sz="2800" dirty="0"/>
          </a:p>
          <a:p>
            <a:endParaRPr lang="en-GB" dirty="0"/>
          </a:p>
          <a:p>
            <a:endParaRPr lang="en-GB" dirty="0"/>
          </a:p>
          <a:p>
            <a:endParaRPr lang="en-GB" dirty="0"/>
          </a:p>
          <a:p>
            <a:endParaRPr lang="en-GB" dirty="0"/>
          </a:p>
        </p:txBody>
      </p:sp>
      <p:pic>
        <p:nvPicPr>
          <p:cNvPr id="6" name="Picture 5">
            <a:extLst>
              <a:ext uri="{FF2B5EF4-FFF2-40B4-BE49-F238E27FC236}">
                <a16:creationId xmlns:a16="http://schemas.microsoft.com/office/drawing/2014/main" id="{D80E5FC2-87ED-6C00-BC4C-4A9252196E88}"/>
              </a:ext>
            </a:extLst>
          </p:cNvPr>
          <p:cNvPicPr>
            <a:picLocks noChangeAspect="1"/>
          </p:cNvPicPr>
          <p:nvPr/>
        </p:nvPicPr>
        <p:blipFill>
          <a:blip r:embed="rId4"/>
          <a:stretch>
            <a:fillRect/>
          </a:stretch>
        </p:blipFill>
        <p:spPr>
          <a:xfrm>
            <a:off x="5288163" y="340567"/>
            <a:ext cx="6423222" cy="4456396"/>
          </a:xfrm>
          <a:prstGeom prst="rect">
            <a:avLst/>
          </a:prstGeom>
        </p:spPr>
      </p:pic>
    </p:spTree>
    <p:extLst>
      <p:ext uri="{BB962C8B-B14F-4D97-AF65-F5344CB8AC3E}">
        <p14:creationId xmlns:p14="http://schemas.microsoft.com/office/powerpoint/2010/main" val="3918501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Website</a:t>
            </a:r>
          </a:p>
        </p:txBody>
      </p:sp>
      <p:sp>
        <p:nvSpPr>
          <p:cNvPr id="7" name="TextBox 6"/>
          <p:cNvSpPr txBox="1"/>
          <p:nvPr/>
        </p:nvSpPr>
        <p:spPr>
          <a:xfrm>
            <a:off x="4659564" y="4278461"/>
            <a:ext cx="7016621" cy="1815882"/>
          </a:xfrm>
          <a:prstGeom prst="rect">
            <a:avLst/>
          </a:prstGeom>
          <a:noFill/>
        </p:spPr>
        <p:txBody>
          <a:bodyPr wrap="square" rtlCol="0">
            <a:spAutoFit/>
          </a:bodyPr>
          <a:lstStyle/>
          <a:p>
            <a:r>
              <a:rPr lang="en-GB" sz="2800" dirty="0">
                <a:hlinkClick r:id="rId2"/>
              </a:rPr>
              <a:t>https://www.buckdenschool.co.uk/</a:t>
            </a:r>
            <a:endParaRPr lang="en-GB" sz="2800" dirty="0"/>
          </a:p>
          <a:p>
            <a:endParaRPr lang="en-GB" sz="2800" dirty="0"/>
          </a:p>
          <a:p>
            <a:r>
              <a:rPr lang="en-GB" sz="2800" dirty="0"/>
              <a:t>Helping your child. Policies. Calendar. Events. Weekly blog. Dinner menus.</a:t>
            </a:r>
          </a:p>
        </p:txBody>
      </p:sp>
      <p:sp>
        <p:nvSpPr>
          <p:cNvPr id="4" name="Rectangle 3"/>
          <p:cNvSpPr/>
          <p:nvPr/>
        </p:nvSpPr>
        <p:spPr>
          <a:xfrm>
            <a:off x="4014340" y="3244334"/>
            <a:ext cx="3946914" cy="369332"/>
          </a:xfrm>
          <a:prstGeom prst="rect">
            <a:avLst/>
          </a:prstGeom>
        </p:spPr>
        <p:txBody>
          <a:bodyPr wrap="none">
            <a:spAutoFit/>
          </a:bodyPr>
          <a:lstStyle/>
          <a:p>
            <a:r>
              <a:rPr lang="en-GB" dirty="0"/>
              <a:t>https://www.buckdenschool.co.u</a:t>
            </a:r>
          </a:p>
        </p:txBody>
      </p:sp>
      <p:pic>
        <p:nvPicPr>
          <p:cNvPr id="6" name="Picture 5"/>
          <p:cNvPicPr>
            <a:picLocks noChangeAspect="1"/>
          </p:cNvPicPr>
          <p:nvPr/>
        </p:nvPicPr>
        <p:blipFill>
          <a:blip r:embed="rId3"/>
          <a:stretch>
            <a:fillRect/>
          </a:stretch>
        </p:blipFill>
        <p:spPr>
          <a:xfrm>
            <a:off x="1975570" y="304037"/>
            <a:ext cx="7681614" cy="3878225"/>
          </a:xfrm>
          <a:prstGeom prst="rect">
            <a:avLst/>
          </a:prstGeom>
        </p:spPr>
      </p:pic>
    </p:spTree>
    <p:extLst>
      <p:ext uri="{BB962C8B-B14F-4D97-AF65-F5344CB8AC3E}">
        <p14:creationId xmlns:p14="http://schemas.microsoft.com/office/powerpoint/2010/main" val="4211904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199" y="597160"/>
            <a:ext cx="10403633" cy="923330"/>
          </a:xfrm>
          <a:prstGeom prst="rect">
            <a:avLst/>
          </a:prstGeom>
        </p:spPr>
        <p:txBody>
          <a:bodyPr wrap="square">
            <a:spAutoFit/>
          </a:bodyPr>
          <a:lstStyle/>
          <a:p>
            <a:r>
              <a:rPr lang="en-GB" dirty="0"/>
              <a:t>chrome-extension://</a:t>
            </a:r>
            <a:r>
              <a:rPr lang="en-GB" dirty="0" err="1"/>
              <a:t>efaidnbmnnnibpcajpcglclefindmkaj</a:t>
            </a:r>
            <a:r>
              <a:rPr lang="en-GB" dirty="0"/>
              <a:t>/https://startingreception.co.uk/wp-content/uploads/2025/03/Starting-Reception.pdf</a:t>
            </a:r>
          </a:p>
        </p:txBody>
      </p:sp>
      <p:pic>
        <p:nvPicPr>
          <p:cNvPr id="3" name="Picture 2"/>
          <p:cNvPicPr>
            <a:picLocks noChangeAspect="1"/>
          </p:cNvPicPr>
          <p:nvPr/>
        </p:nvPicPr>
        <p:blipFill>
          <a:blip r:embed="rId2"/>
          <a:stretch>
            <a:fillRect/>
          </a:stretch>
        </p:blipFill>
        <p:spPr>
          <a:xfrm>
            <a:off x="3961918" y="1446565"/>
            <a:ext cx="3932261" cy="5159187"/>
          </a:xfrm>
          <a:prstGeom prst="rect">
            <a:avLst/>
          </a:prstGeom>
        </p:spPr>
      </p:pic>
    </p:spTree>
    <p:extLst>
      <p:ext uri="{BB962C8B-B14F-4D97-AF65-F5344CB8AC3E}">
        <p14:creationId xmlns:p14="http://schemas.microsoft.com/office/powerpoint/2010/main" val="890712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36F537-DFA5-0A65-AA6C-13E041EE3EC1}"/>
              </a:ext>
            </a:extLst>
          </p:cNvPr>
          <p:cNvSpPr txBox="1"/>
          <p:nvPr/>
        </p:nvSpPr>
        <p:spPr>
          <a:xfrm>
            <a:off x="2399071" y="108155"/>
            <a:ext cx="8111613" cy="923330"/>
          </a:xfrm>
          <a:prstGeom prst="rect">
            <a:avLst/>
          </a:prstGeom>
          <a:noFill/>
        </p:spPr>
        <p:txBody>
          <a:bodyPr wrap="square" rtlCol="0">
            <a:spAutoFit/>
          </a:bodyPr>
          <a:lstStyle/>
          <a:p>
            <a:r>
              <a:rPr lang="en-GB" sz="3600" b="1" dirty="0"/>
              <a:t>Screen Time and Online Safety</a:t>
            </a:r>
          </a:p>
          <a:p>
            <a:endParaRPr lang="en-GB" dirty="0"/>
          </a:p>
        </p:txBody>
      </p:sp>
      <p:sp>
        <p:nvSpPr>
          <p:cNvPr id="5" name="TextBox 4">
            <a:extLst>
              <a:ext uri="{FF2B5EF4-FFF2-40B4-BE49-F238E27FC236}">
                <a16:creationId xmlns:a16="http://schemas.microsoft.com/office/drawing/2014/main" id="{731747FD-85DD-53D9-428A-157F98AE7586}"/>
              </a:ext>
            </a:extLst>
          </p:cNvPr>
          <p:cNvSpPr txBox="1"/>
          <p:nvPr/>
        </p:nvSpPr>
        <p:spPr>
          <a:xfrm>
            <a:off x="734745" y="846819"/>
            <a:ext cx="6110748" cy="369332"/>
          </a:xfrm>
          <a:prstGeom prst="rect">
            <a:avLst/>
          </a:prstGeom>
          <a:noFill/>
        </p:spPr>
        <p:txBody>
          <a:bodyPr wrap="square">
            <a:spAutoFit/>
          </a:bodyPr>
          <a:lstStyle/>
          <a:p>
            <a:r>
              <a:rPr lang="en-GB" dirty="0"/>
              <a:t>https://beststartinlife.gov.uk/screen-time-under-5s/</a:t>
            </a:r>
          </a:p>
        </p:txBody>
      </p:sp>
      <p:pic>
        <p:nvPicPr>
          <p:cNvPr id="7" name="Picture 6">
            <a:extLst>
              <a:ext uri="{FF2B5EF4-FFF2-40B4-BE49-F238E27FC236}">
                <a16:creationId xmlns:a16="http://schemas.microsoft.com/office/drawing/2014/main" id="{14F528A4-4EA8-C8E6-7385-9808A9E06DE8}"/>
              </a:ext>
            </a:extLst>
          </p:cNvPr>
          <p:cNvPicPr>
            <a:picLocks noChangeAspect="1"/>
          </p:cNvPicPr>
          <p:nvPr/>
        </p:nvPicPr>
        <p:blipFill>
          <a:blip r:embed="rId2"/>
          <a:stretch>
            <a:fillRect/>
          </a:stretch>
        </p:blipFill>
        <p:spPr>
          <a:xfrm>
            <a:off x="5983693" y="1291641"/>
            <a:ext cx="6110749" cy="5458204"/>
          </a:xfrm>
          <a:prstGeom prst="rect">
            <a:avLst/>
          </a:prstGeom>
        </p:spPr>
      </p:pic>
      <p:sp>
        <p:nvSpPr>
          <p:cNvPr id="8" name="TextBox 7">
            <a:extLst>
              <a:ext uri="{FF2B5EF4-FFF2-40B4-BE49-F238E27FC236}">
                <a16:creationId xmlns:a16="http://schemas.microsoft.com/office/drawing/2014/main" id="{1010E890-FE90-2CCB-D3D3-0F0AD08DD153}"/>
              </a:ext>
            </a:extLst>
          </p:cNvPr>
          <p:cNvSpPr txBox="1"/>
          <p:nvPr/>
        </p:nvSpPr>
        <p:spPr>
          <a:xfrm>
            <a:off x="311499" y="1657978"/>
            <a:ext cx="5672193" cy="3970318"/>
          </a:xfrm>
          <a:prstGeom prst="rect">
            <a:avLst/>
          </a:prstGeom>
          <a:noFill/>
        </p:spPr>
        <p:txBody>
          <a:bodyPr wrap="square" rtlCol="0">
            <a:spAutoFit/>
          </a:bodyPr>
          <a:lstStyle/>
          <a:p>
            <a:r>
              <a:rPr lang="en-GB" sz="3600" b="1" u="sng" dirty="0"/>
              <a:t>Government Guidance on Screen Time</a:t>
            </a:r>
          </a:p>
          <a:p>
            <a:r>
              <a:rPr lang="en-GB" sz="3600" b="1" dirty="0"/>
              <a:t> </a:t>
            </a:r>
          </a:p>
          <a:p>
            <a:r>
              <a:rPr lang="en-GB" sz="3600" b="1" dirty="0"/>
              <a:t>2-5 year olds- less than an hour a day</a:t>
            </a:r>
          </a:p>
          <a:p>
            <a:endParaRPr lang="en-GB" sz="3600" b="1" dirty="0"/>
          </a:p>
          <a:p>
            <a:r>
              <a:rPr lang="en-GB" sz="3600" b="1" dirty="0"/>
              <a:t>Under 2’s none</a:t>
            </a:r>
          </a:p>
        </p:txBody>
      </p:sp>
    </p:spTree>
    <p:extLst>
      <p:ext uri="{BB962C8B-B14F-4D97-AF65-F5344CB8AC3E}">
        <p14:creationId xmlns:p14="http://schemas.microsoft.com/office/powerpoint/2010/main" val="4572835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2473" y="65314"/>
            <a:ext cx="10795519" cy="6217087"/>
          </a:xfrm>
          <a:prstGeom prst="rect">
            <a:avLst/>
          </a:prstGeom>
          <a:noFill/>
        </p:spPr>
        <p:txBody>
          <a:bodyPr wrap="square" rtlCol="0">
            <a:spAutoFit/>
          </a:bodyPr>
          <a:lstStyle/>
          <a:p>
            <a:r>
              <a:rPr lang="en-GB" sz="6000" dirty="0"/>
              <a:t>BOSS- Buckden Out of School Care</a:t>
            </a:r>
          </a:p>
          <a:p>
            <a:r>
              <a:rPr lang="en-GB" sz="2000" dirty="0"/>
              <a:t>Booking into BOSS can happen once your child is registered on </a:t>
            </a:r>
            <a:r>
              <a:rPr lang="en-GB" sz="2000" dirty="0" err="1"/>
              <a:t>Arbor</a:t>
            </a:r>
            <a:r>
              <a:rPr lang="en-GB" sz="2000" dirty="0"/>
              <a:t> as this links to the BOSS booking and payment system which is accessed via the school website. You will receive this access within the next fortnight from the school office. </a:t>
            </a:r>
          </a:p>
          <a:p>
            <a:endParaRPr lang="en-GB" sz="2000" dirty="0"/>
          </a:p>
          <a:p>
            <a:r>
              <a:rPr lang="en-GB" sz="2000" dirty="0"/>
              <a:t>Places for before and after school for your child may be booked for Monday </a:t>
            </a:r>
            <a:r>
              <a:rPr lang="en-GB" sz="2000" dirty="0" smtClean="0"/>
              <a:t>14</a:t>
            </a:r>
            <a:r>
              <a:rPr lang="en-GB" sz="2000" baseline="30000" dirty="0" smtClean="0"/>
              <a:t>th</a:t>
            </a:r>
            <a:r>
              <a:rPr lang="en-GB" sz="2000" dirty="0" smtClean="0"/>
              <a:t> </a:t>
            </a:r>
            <a:r>
              <a:rPr lang="en-GB" sz="2000" dirty="0"/>
              <a:t>September onwards. </a:t>
            </a:r>
          </a:p>
          <a:p>
            <a:r>
              <a:rPr lang="en-GB" sz="2000" dirty="0"/>
              <a:t>Bookings cannot be </a:t>
            </a:r>
            <a:r>
              <a:rPr lang="en-GB" sz="2000" dirty="0" err="1"/>
              <a:t>adhoc</a:t>
            </a:r>
            <a:r>
              <a:rPr lang="en-GB" sz="2000" dirty="0"/>
              <a:t>, have to be regular for the year to aid staffing.</a:t>
            </a:r>
          </a:p>
          <a:p>
            <a:endParaRPr lang="en-GB" sz="2000" dirty="0"/>
          </a:p>
          <a:p>
            <a:r>
              <a:rPr lang="en-GB" sz="2000" dirty="0" smtClean="0"/>
              <a:t>Current </a:t>
            </a:r>
            <a:r>
              <a:rPr lang="en-GB" sz="2000" dirty="0"/>
              <a:t>p</a:t>
            </a:r>
            <a:r>
              <a:rPr lang="en-GB" sz="2000" dirty="0" smtClean="0"/>
              <a:t>rices </a:t>
            </a:r>
            <a:r>
              <a:rPr lang="en-GB" sz="2000" dirty="0"/>
              <a:t>are £5 per hour, £5.50 for 7.30-8:30am session including breakfast. Opening times are 7:30am- 8:35am and from 3:15- 6pm with earlier 5:15pm close on Friday’s.</a:t>
            </a:r>
          </a:p>
          <a:p>
            <a:endParaRPr lang="en-GB" sz="2000" dirty="0"/>
          </a:p>
          <a:p>
            <a:r>
              <a:rPr lang="en-GB" sz="2000" dirty="0"/>
              <a:t>Email address </a:t>
            </a:r>
            <a:r>
              <a:rPr lang="en-GB" sz="2000" dirty="0">
                <a:hlinkClick r:id="rId2"/>
              </a:rPr>
              <a:t>BOSS@bpa.act-academytrust.org</a:t>
            </a:r>
            <a:r>
              <a:rPr lang="en-GB" sz="2000" dirty="0"/>
              <a:t>. Manager is Chloe Burling.</a:t>
            </a:r>
          </a:p>
          <a:p>
            <a:endParaRPr lang="en-GB" dirty="0"/>
          </a:p>
        </p:txBody>
      </p:sp>
    </p:spTree>
    <p:extLst>
      <p:ext uri="{BB962C8B-B14F-4D97-AF65-F5344CB8AC3E}">
        <p14:creationId xmlns:p14="http://schemas.microsoft.com/office/powerpoint/2010/main" val="6937918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1441</TotalTime>
  <Words>1508</Words>
  <Application>Microsoft Office PowerPoint</Application>
  <PresentationFormat>Widescreen</PresentationFormat>
  <Paragraphs>131</Paragraphs>
  <Slides>19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Century Gothic</vt:lpstr>
      <vt:lpstr>Soft Elegance</vt:lpstr>
      <vt:lpstr>Wingdings 3</vt:lpstr>
      <vt:lpstr>Slice</vt:lpstr>
      <vt:lpstr>2026 Cohort Welcome meeting </vt:lpstr>
      <vt:lpstr>How will learning look at Buckden school?</vt:lpstr>
      <vt:lpstr>How will learning look at Buckden school?</vt:lpstr>
      <vt:lpstr>How will learning look at Buckden school?</vt:lpstr>
      <vt:lpstr>Working together</vt:lpstr>
      <vt:lpstr>Learning themes </vt:lpstr>
      <vt:lpstr>Transition Plan- (</vt:lpstr>
      <vt:lpstr>Importance of regular reading</vt:lpstr>
      <vt:lpstr>What your child will Need</vt:lpstr>
      <vt:lpstr>PE Kit </vt:lpstr>
      <vt:lpstr>Wellie Bag</vt:lpstr>
      <vt:lpstr>School Bag</vt:lpstr>
      <vt:lpstr>All about me bag</vt:lpstr>
      <vt:lpstr>Other Things</vt:lpstr>
      <vt:lpstr>School dinners</vt:lpstr>
      <vt:lpstr>School Website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Phonics session</dc:title>
  <dc:creator>Kate Woodward</dc:creator>
  <cp:lastModifiedBy>Denise Carter</cp:lastModifiedBy>
  <cp:revision>85</cp:revision>
  <cp:lastPrinted>2025-06-18T16:53:09Z</cp:lastPrinted>
  <dcterms:created xsi:type="dcterms:W3CDTF">2019-10-10T17:03:16Z</dcterms:created>
  <dcterms:modified xsi:type="dcterms:W3CDTF">2026-06-17T16:27:02Z</dcterms:modified>
</cp:coreProperties>
</file>