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54" autoAdjust="0"/>
    <p:restoredTop sz="94906"/>
  </p:normalViewPr>
  <p:slideViewPr>
    <p:cSldViewPr snapToGrid="0">
      <p:cViewPr varScale="1">
        <p:scale>
          <a:sx n="65" d="100"/>
          <a:sy n="65" d="100"/>
        </p:scale>
        <p:origin x="2654"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934925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70121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477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9248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60184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28329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6246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9102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04127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70665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27/02/2023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33939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DE9C7F5-7F76-46F2-8BCC-9DA071A6F76A}" type="datetimeFigureOut">
              <a:rPr lang="en-GB" smtClean="0"/>
              <a:t>27/02/2023</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A5AF29-9618-4623-832F-7F4D857FFF24}" type="slidenum">
              <a:rPr lang="en-GB" smtClean="0"/>
              <a:t>‹#›</a:t>
            </a:fld>
            <a:endParaRPr lang="en-GB" dirty="0"/>
          </a:p>
        </p:txBody>
      </p:sp>
    </p:spTree>
    <p:extLst>
      <p:ext uri="{BB962C8B-B14F-4D97-AF65-F5344CB8AC3E}">
        <p14:creationId xmlns:p14="http://schemas.microsoft.com/office/powerpoint/2010/main" val="42931974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JP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JP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JP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8B2BF94-EACB-2063-6CE0-B55FD182D4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5670" y="156411"/>
            <a:ext cx="494046" cy="480090"/>
          </a:xfrm>
          <a:prstGeom prst="rect">
            <a:avLst/>
          </a:prstGeom>
        </p:spPr>
      </p:pic>
      <p:sp>
        <p:nvSpPr>
          <p:cNvPr id="11" name="TextBox 10">
            <a:extLst>
              <a:ext uri="{FF2B5EF4-FFF2-40B4-BE49-F238E27FC236}">
                <a16:creationId xmlns:a16="http://schemas.microsoft.com/office/drawing/2014/main" id="{A0BF9E9A-D530-2596-2C7A-6C61BA14D996}"/>
              </a:ext>
            </a:extLst>
          </p:cNvPr>
          <p:cNvSpPr txBox="1"/>
          <p:nvPr/>
        </p:nvSpPr>
        <p:spPr>
          <a:xfrm>
            <a:off x="1401392" y="150352"/>
            <a:ext cx="4046622" cy="830997"/>
          </a:xfrm>
          <a:prstGeom prst="rect">
            <a:avLst/>
          </a:prstGeom>
          <a:noFill/>
        </p:spPr>
        <p:txBody>
          <a:bodyPr wrap="square" rtlCol="0">
            <a:spAutoFit/>
          </a:bodyPr>
          <a:lstStyle/>
          <a:p>
            <a:pPr algn="ctr"/>
            <a:r>
              <a:rPr lang="en-GB" sz="1600" b="1" u="sng" dirty="0" smtClean="0">
                <a:solidFill>
                  <a:srgbClr val="002060"/>
                </a:solidFill>
                <a:latin typeface="Tw Cen MT" panose="020B0602020104020603" pitchFamily="34" charset="0"/>
              </a:rPr>
              <a:t>Design &amp; Technology  </a:t>
            </a:r>
          </a:p>
          <a:p>
            <a:pPr algn="ctr"/>
            <a:r>
              <a:rPr lang="en-GB" sz="1600" b="1" u="sng" dirty="0" smtClean="0">
                <a:solidFill>
                  <a:srgbClr val="002060"/>
                </a:solidFill>
                <a:latin typeface="Tw Cen MT" panose="020B0602020104020603" pitchFamily="34" charset="0"/>
              </a:rPr>
              <a:t>Knowledge </a:t>
            </a:r>
            <a:r>
              <a:rPr lang="en-GB" sz="1600" b="1" u="sng" dirty="0">
                <a:solidFill>
                  <a:srgbClr val="002060"/>
                </a:solidFill>
                <a:latin typeface="Tw Cen MT" panose="020B0602020104020603" pitchFamily="34" charset="0"/>
              </a:rPr>
              <a:t>Organiser </a:t>
            </a:r>
            <a:br>
              <a:rPr lang="en-GB" sz="1600" b="1" u="sng" dirty="0">
                <a:solidFill>
                  <a:srgbClr val="002060"/>
                </a:solidFill>
                <a:latin typeface="Tw Cen MT" panose="020B0602020104020603" pitchFamily="34" charset="0"/>
              </a:rPr>
            </a:br>
            <a:r>
              <a:rPr lang="en-GB" sz="1600" b="1" u="sng" dirty="0" smtClean="0">
                <a:solidFill>
                  <a:srgbClr val="002060"/>
                </a:solidFill>
                <a:latin typeface="Tw Cen MT" panose="020B0602020104020603" pitchFamily="34" charset="0"/>
              </a:rPr>
              <a:t>How does inequality </a:t>
            </a:r>
            <a:r>
              <a:rPr lang="en-GB" sz="1600" b="1" u="sng" smtClean="0">
                <a:solidFill>
                  <a:srgbClr val="002060"/>
                </a:solidFill>
                <a:latin typeface="Tw Cen MT" panose="020B0602020104020603" pitchFamily="34" charset="0"/>
              </a:rPr>
              <a:t>affect someone’s life</a:t>
            </a:r>
            <a:r>
              <a:rPr lang="en-GB" sz="1600" b="1" u="sng" smtClean="0">
                <a:solidFill>
                  <a:schemeClr val="accent1">
                    <a:lumMod val="50000"/>
                  </a:schemeClr>
                </a:solidFill>
                <a:latin typeface="Tw Cen MT" panose="020B0602020104020603" pitchFamily="34" charset="0"/>
              </a:rPr>
              <a:t>?</a:t>
            </a:r>
            <a:endParaRPr lang="en-GB" sz="1600" b="1" u="sng" dirty="0">
              <a:solidFill>
                <a:schemeClr val="accent1">
                  <a:lumMod val="50000"/>
                </a:schemeClr>
              </a:solidFill>
              <a:latin typeface="Tw Cen MT" panose="020B0602020104020603" pitchFamily="34" charset="0"/>
            </a:endParaRPr>
          </a:p>
        </p:txBody>
      </p:sp>
      <p:sp>
        <p:nvSpPr>
          <p:cNvPr id="1044" name="TextBox 1043">
            <a:extLst>
              <a:ext uri="{FF2B5EF4-FFF2-40B4-BE49-F238E27FC236}">
                <a16:creationId xmlns:a16="http://schemas.microsoft.com/office/drawing/2014/main" id="{4CDEC6E8-FBBB-B22A-7444-E5E675833AEF}"/>
              </a:ext>
            </a:extLst>
          </p:cNvPr>
          <p:cNvSpPr txBox="1"/>
          <p:nvPr/>
        </p:nvSpPr>
        <p:spPr>
          <a:xfrm>
            <a:off x="4295864" y="8370506"/>
            <a:ext cx="1401878" cy="1277273"/>
          </a:xfrm>
          <a:prstGeom prst="rect">
            <a:avLst/>
          </a:prstGeom>
          <a:noFill/>
          <a:ln w="22225">
            <a:solidFill>
              <a:srgbClr val="FF0000"/>
            </a:solidFill>
          </a:ln>
        </p:spPr>
        <p:txBody>
          <a:bodyPr wrap="square" rtlCol="0">
            <a:spAutoFit/>
          </a:bodyPr>
          <a:lstStyle/>
          <a:p>
            <a:pPr algn="ctr"/>
            <a:r>
              <a:rPr lang="en-GB" sz="1100" b="1" u="sng" dirty="0">
                <a:solidFill>
                  <a:srgbClr val="002060"/>
                </a:solidFill>
                <a:latin typeface="Tw Cen MT" panose="020B0602020104020603" pitchFamily="34" charset="0"/>
              </a:rPr>
              <a:t>Vocabulary Tier 3</a:t>
            </a:r>
          </a:p>
          <a:p>
            <a:r>
              <a:rPr lang="en-GB" sz="1100" dirty="0" smtClean="0">
                <a:latin typeface="Tw Cen MT" panose="020B0602020104020603" pitchFamily="34" charset="0"/>
              </a:rPr>
              <a:t>Modroc</a:t>
            </a:r>
          </a:p>
          <a:p>
            <a:r>
              <a:rPr lang="en-GB" sz="1100" dirty="0" smtClean="0">
                <a:solidFill>
                  <a:srgbClr val="002060"/>
                </a:solidFill>
                <a:latin typeface="Tw Cen MT" panose="020B0602020104020603" pitchFamily="34" charset="0"/>
              </a:rPr>
              <a:t>Adapt</a:t>
            </a:r>
          </a:p>
          <a:p>
            <a:r>
              <a:rPr lang="en-GB" sz="1100" dirty="0" smtClean="0">
                <a:solidFill>
                  <a:srgbClr val="002060"/>
                </a:solidFill>
                <a:latin typeface="Tw Cen MT" panose="020B0602020104020603" pitchFamily="34" charset="0"/>
              </a:rPr>
              <a:t>Anglo Saxon</a:t>
            </a:r>
          </a:p>
          <a:p>
            <a:r>
              <a:rPr lang="en-GB" sz="1100" dirty="0" smtClean="0">
                <a:solidFill>
                  <a:srgbClr val="002060"/>
                </a:solidFill>
                <a:latin typeface="Tw Cen MT" panose="020B0602020104020603" pitchFamily="34" charset="0"/>
              </a:rPr>
              <a:t>Sculpture</a:t>
            </a:r>
          </a:p>
          <a:p>
            <a:r>
              <a:rPr lang="en-GB" sz="1100" dirty="0" smtClean="0">
                <a:solidFill>
                  <a:srgbClr val="002060"/>
                </a:solidFill>
                <a:latin typeface="Tw Cen MT" panose="020B0602020104020603" pitchFamily="34" charset="0"/>
              </a:rPr>
              <a:t>Sketch</a:t>
            </a:r>
          </a:p>
          <a:p>
            <a:endParaRPr lang="en-GB" sz="1100" dirty="0" smtClean="0">
              <a:solidFill>
                <a:srgbClr val="002060"/>
              </a:solidFill>
              <a:latin typeface="Tw Cen MT" panose="020B0602020104020603" pitchFamily="34" charset="0"/>
            </a:endParaRPr>
          </a:p>
        </p:txBody>
      </p:sp>
      <p:pic>
        <p:nvPicPr>
          <p:cNvPr id="1051" name="Picture 1050">
            <a:extLst>
              <a:ext uri="{FF2B5EF4-FFF2-40B4-BE49-F238E27FC236}">
                <a16:creationId xmlns:a16="http://schemas.microsoft.com/office/drawing/2014/main" id="{0FEA88E7-5E3F-E8F7-CB43-F9623FCB65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60" y="8643811"/>
            <a:ext cx="806408" cy="980767"/>
          </a:xfrm>
          <a:prstGeom prst="rect">
            <a:avLst/>
          </a:prstGeom>
        </p:spPr>
      </p:pic>
      <p:pic>
        <p:nvPicPr>
          <p:cNvPr id="1053" name="Picture 1052">
            <a:extLst>
              <a:ext uri="{FF2B5EF4-FFF2-40B4-BE49-F238E27FC236}">
                <a16:creationId xmlns:a16="http://schemas.microsoft.com/office/drawing/2014/main" id="{D9429D63-E0D1-4A2D-51B2-72A66461F5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123" y="8724585"/>
            <a:ext cx="773248" cy="806230"/>
          </a:xfrm>
          <a:prstGeom prst="rect">
            <a:avLst/>
          </a:prstGeom>
        </p:spPr>
      </p:pic>
      <p:pic>
        <p:nvPicPr>
          <p:cNvPr id="1055" name="Picture 1054">
            <a:extLst>
              <a:ext uri="{FF2B5EF4-FFF2-40B4-BE49-F238E27FC236}">
                <a16:creationId xmlns:a16="http://schemas.microsoft.com/office/drawing/2014/main" id="{3956FF55-F548-4B1B-5FB5-BFFC1D3E18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71944" y="8724585"/>
            <a:ext cx="603788" cy="829301"/>
          </a:xfrm>
          <a:prstGeom prst="rect">
            <a:avLst/>
          </a:prstGeom>
        </p:spPr>
      </p:pic>
      <p:sp>
        <p:nvSpPr>
          <p:cNvPr id="7" name="Rectangle 6"/>
          <p:cNvSpPr/>
          <p:nvPr/>
        </p:nvSpPr>
        <p:spPr>
          <a:xfrm>
            <a:off x="55659" y="84207"/>
            <a:ext cx="6694057" cy="9759508"/>
          </a:xfrm>
          <a:prstGeom prst="rect">
            <a:avLst/>
          </a:prstGeom>
          <a:noFill/>
          <a:ln w="317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02060"/>
              </a:solidFill>
            </a:endParaRPr>
          </a:p>
        </p:txBody>
      </p:sp>
      <p:sp>
        <p:nvSpPr>
          <p:cNvPr id="152" name="TextBox 151">
            <a:extLst>
              <a:ext uri="{FF2B5EF4-FFF2-40B4-BE49-F238E27FC236}">
                <a16:creationId xmlns:a16="http://schemas.microsoft.com/office/drawing/2014/main" id="{3053B035-2FB2-1D46-90B4-0B3CFD14E7D3}"/>
              </a:ext>
            </a:extLst>
          </p:cNvPr>
          <p:cNvSpPr txBox="1"/>
          <p:nvPr/>
        </p:nvSpPr>
        <p:spPr>
          <a:xfrm>
            <a:off x="1195247" y="8375334"/>
            <a:ext cx="1353262" cy="1277273"/>
          </a:xfrm>
          <a:prstGeom prst="rect">
            <a:avLst/>
          </a:prstGeom>
          <a:noFill/>
          <a:ln w="22225">
            <a:solidFill>
              <a:srgbClr val="FF0000"/>
            </a:solidFill>
          </a:ln>
        </p:spPr>
        <p:txBody>
          <a:bodyPr wrap="square" rtlCol="0">
            <a:spAutoFit/>
          </a:bodyPr>
          <a:lstStyle/>
          <a:p>
            <a:pPr algn="ctr"/>
            <a:r>
              <a:rPr lang="en-GB" sz="1100" b="1" u="sng" dirty="0">
                <a:solidFill>
                  <a:srgbClr val="002060"/>
                </a:solidFill>
                <a:latin typeface="Tw Cen MT" panose="020B0602020104020603" pitchFamily="34" charset="0"/>
              </a:rPr>
              <a:t>Vocabulary Tier </a:t>
            </a:r>
            <a:r>
              <a:rPr lang="en-GB" sz="1100" b="1" u="sng" dirty="0" smtClean="0">
                <a:solidFill>
                  <a:srgbClr val="002060"/>
                </a:solidFill>
                <a:latin typeface="Tw Cen MT" panose="020B0602020104020603" pitchFamily="34" charset="0"/>
              </a:rPr>
              <a:t>2</a:t>
            </a:r>
          </a:p>
          <a:p>
            <a:r>
              <a:rPr lang="en-GB" sz="1100" dirty="0" smtClean="0">
                <a:latin typeface="Tw Cen MT" panose="020B0602020104020603" pitchFamily="34" charset="0"/>
              </a:rPr>
              <a:t>Materials</a:t>
            </a:r>
          </a:p>
          <a:p>
            <a:r>
              <a:rPr lang="en-GB" sz="1100" dirty="0" smtClean="0">
                <a:solidFill>
                  <a:srgbClr val="002060"/>
                </a:solidFill>
                <a:latin typeface="Tw Cen MT" panose="020B0602020104020603" pitchFamily="34" charset="0"/>
              </a:rPr>
              <a:t>Structure</a:t>
            </a:r>
          </a:p>
          <a:p>
            <a:r>
              <a:rPr lang="en-GB" sz="1100" dirty="0" smtClean="0">
                <a:solidFill>
                  <a:srgbClr val="002060"/>
                </a:solidFill>
                <a:latin typeface="Tw Cen MT" panose="020B0602020104020603" pitchFamily="34" charset="0"/>
              </a:rPr>
              <a:t>Decorate</a:t>
            </a:r>
          </a:p>
          <a:p>
            <a:r>
              <a:rPr lang="en-GB" sz="1100" dirty="0" smtClean="0">
                <a:solidFill>
                  <a:srgbClr val="002060"/>
                </a:solidFill>
                <a:latin typeface="Tw Cen MT" panose="020B0602020104020603" pitchFamily="34" charset="0"/>
              </a:rPr>
              <a:t>Join</a:t>
            </a:r>
          </a:p>
          <a:p>
            <a:r>
              <a:rPr lang="en-GB" sz="1100" dirty="0" smtClean="0">
                <a:solidFill>
                  <a:srgbClr val="002060"/>
                </a:solidFill>
                <a:latin typeface="Tw Cen MT" panose="020B0602020104020603" pitchFamily="34" charset="0"/>
              </a:rPr>
              <a:t>Shape</a:t>
            </a:r>
          </a:p>
          <a:p>
            <a:r>
              <a:rPr lang="en-GB" sz="1100" dirty="0" smtClean="0">
                <a:solidFill>
                  <a:srgbClr val="002060"/>
                </a:solidFill>
                <a:latin typeface="Tw Cen MT" panose="020B0602020104020603" pitchFamily="34" charset="0"/>
              </a:rPr>
              <a:t>Pattern</a:t>
            </a:r>
            <a:endParaRPr lang="en-GB" sz="1100" dirty="0">
              <a:solidFill>
                <a:srgbClr val="002060"/>
              </a:solidFill>
              <a:latin typeface="Tw Cen MT" panose="020B0602020104020603" pitchFamily="34" charset="0"/>
            </a:endParaRPr>
          </a:p>
        </p:txBody>
      </p:sp>
      <p:sp>
        <p:nvSpPr>
          <p:cNvPr id="47" name="TextBox 46">
            <a:extLst>
              <a:ext uri="{FF2B5EF4-FFF2-40B4-BE49-F238E27FC236}">
                <a16:creationId xmlns:a16="http://schemas.microsoft.com/office/drawing/2014/main" id="{51A955C5-3245-AFE9-4653-69B04FB7BF9E}"/>
              </a:ext>
            </a:extLst>
          </p:cNvPr>
          <p:cNvSpPr txBox="1"/>
          <p:nvPr/>
        </p:nvSpPr>
        <p:spPr>
          <a:xfrm>
            <a:off x="419282" y="2029829"/>
            <a:ext cx="3932796" cy="553998"/>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Materials</a:t>
            </a:r>
          </a:p>
          <a:p>
            <a:pPr algn="ctr"/>
            <a:r>
              <a:rPr lang="en-GB" sz="1000" dirty="0" smtClean="0">
                <a:solidFill>
                  <a:schemeClr val="accent1">
                    <a:lumMod val="50000"/>
                  </a:schemeClr>
                </a:solidFill>
                <a:latin typeface="Tw Cen MT" panose="020B0602020104020603" pitchFamily="34" charset="0"/>
              </a:rPr>
              <a:t>Sculptures can be made out of different materials to form your frame, such as wire, plastic, stones, paper, cartons or balloons. </a:t>
            </a:r>
            <a:endParaRPr lang="en-GB" sz="1000" dirty="0">
              <a:solidFill>
                <a:schemeClr val="accent1">
                  <a:lumMod val="50000"/>
                </a:schemeClr>
              </a:solidFill>
              <a:latin typeface="Tw Cen MT" panose="020B0602020104020603" pitchFamily="34" charset="0"/>
            </a:endParaRPr>
          </a:p>
        </p:txBody>
      </p:sp>
      <p:sp>
        <p:nvSpPr>
          <p:cNvPr id="49" name="TextBox 48">
            <a:extLst>
              <a:ext uri="{FF2B5EF4-FFF2-40B4-BE49-F238E27FC236}">
                <a16:creationId xmlns:a16="http://schemas.microsoft.com/office/drawing/2014/main" id="{7C8BF4D8-3249-D973-3E27-839F10F6768A}"/>
              </a:ext>
            </a:extLst>
          </p:cNvPr>
          <p:cNvSpPr txBox="1"/>
          <p:nvPr/>
        </p:nvSpPr>
        <p:spPr>
          <a:xfrm>
            <a:off x="5074967" y="396982"/>
            <a:ext cx="1589829" cy="261610"/>
          </a:xfrm>
          <a:prstGeom prst="rect">
            <a:avLst/>
          </a:prstGeom>
          <a:noFill/>
        </p:spPr>
        <p:txBody>
          <a:bodyPr wrap="square" rtlCol="0">
            <a:spAutoFit/>
          </a:bodyPr>
          <a:lstStyle/>
          <a:p>
            <a:r>
              <a:rPr lang="en-GB" sz="1100" dirty="0" smtClean="0">
                <a:solidFill>
                  <a:schemeClr val="accent1">
                    <a:lumMod val="50000"/>
                  </a:schemeClr>
                </a:solidFill>
                <a:latin typeface="Tw Cen MT" panose="020B0602020104020603" pitchFamily="34" charset="0"/>
              </a:rPr>
              <a:t>Term    Spring_2</a:t>
            </a:r>
            <a:endParaRPr lang="en-GB" sz="1100" dirty="0">
              <a:solidFill>
                <a:schemeClr val="accent1">
                  <a:lumMod val="50000"/>
                </a:schemeClr>
              </a:solidFill>
              <a:latin typeface="Tw Cen MT" panose="020B0602020104020603" pitchFamily="34" charset="0"/>
            </a:endParaRPr>
          </a:p>
        </p:txBody>
      </p:sp>
      <p:sp>
        <p:nvSpPr>
          <p:cNvPr id="53" name="TextBox 52">
            <a:extLst>
              <a:ext uri="{FF2B5EF4-FFF2-40B4-BE49-F238E27FC236}">
                <a16:creationId xmlns:a16="http://schemas.microsoft.com/office/drawing/2014/main" id="{3DEFE92F-8C75-553F-D26B-6CB6BE4ADF14}"/>
              </a:ext>
            </a:extLst>
          </p:cNvPr>
          <p:cNvSpPr txBox="1"/>
          <p:nvPr/>
        </p:nvSpPr>
        <p:spPr>
          <a:xfrm>
            <a:off x="4722367" y="200490"/>
            <a:ext cx="1151835" cy="261610"/>
          </a:xfrm>
          <a:prstGeom prst="rect">
            <a:avLst/>
          </a:prstGeom>
          <a:noFill/>
        </p:spPr>
        <p:txBody>
          <a:bodyPr wrap="square" rtlCol="0">
            <a:spAutoFit/>
          </a:bodyPr>
          <a:lstStyle/>
          <a:p>
            <a:r>
              <a:rPr lang="en-GB" sz="1100" dirty="0">
                <a:solidFill>
                  <a:schemeClr val="accent1">
                    <a:lumMod val="50000"/>
                  </a:schemeClr>
                </a:solidFill>
                <a:latin typeface="Tw Cen MT" panose="020B0602020104020603" pitchFamily="34" charset="0"/>
              </a:rPr>
              <a:t>         </a:t>
            </a:r>
            <a:r>
              <a:rPr lang="en-GB" sz="1100" dirty="0" smtClean="0">
                <a:solidFill>
                  <a:schemeClr val="accent1">
                    <a:lumMod val="50000"/>
                  </a:schemeClr>
                </a:solidFill>
                <a:latin typeface="Tw Cen MT" panose="020B0602020104020603" pitchFamily="34" charset="0"/>
              </a:rPr>
              <a:t>Year   4</a:t>
            </a:r>
            <a:endParaRPr lang="en-GB" sz="1100" dirty="0">
              <a:solidFill>
                <a:schemeClr val="accent1">
                  <a:lumMod val="50000"/>
                </a:schemeClr>
              </a:solidFill>
              <a:latin typeface="Tw Cen MT" panose="020B0602020104020603" pitchFamily="34" charset="0"/>
            </a:endParaRPr>
          </a:p>
        </p:txBody>
      </p:sp>
      <p:pic>
        <p:nvPicPr>
          <p:cNvPr id="54" name="Picture 53"/>
          <p:cNvPicPr>
            <a:picLocks noChangeAspect="1"/>
          </p:cNvPicPr>
          <p:nvPr/>
        </p:nvPicPr>
        <p:blipFill>
          <a:blip r:embed="rId6"/>
          <a:stretch>
            <a:fillRect/>
          </a:stretch>
        </p:blipFill>
        <p:spPr>
          <a:xfrm rot="16200000">
            <a:off x="5419820" y="4392620"/>
            <a:ext cx="278326" cy="362854"/>
          </a:xfrm>
          <a:prstGeom prst="rect">
            <a:avLst/>
          </a:prstGeom>
        </p:spPr>
      </p:pic>
      <p:sp>
        <p:nvSpPr>
          <p:cNvPr id="56" name="TextBox 55">
            <a:extLst>
              <a:ext uri="{FF2B5EF4-FFF2-40B4-BE49-F238E27FC236}">
                <a16:creationId xmlns:a16="http://schemas.microsoft.com/office/drawing/2014/main" id="{51A955C5-3245-AFE9-4653-69B04FB7BF9E}"/>
              </a:ext>
            </a:extLst>
          </p:cNvPr>
          <p:cNvSpPr txBox="1"/>
          <p:nvPr/>
        </p:nvSpPr>
        <p:spPr>
          <a:xfrm>
            <a:off x="1309663" y="3452492"/>
            <a:ext cx="3948820" cy="2400657"/>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 Making </a:t>
            </a:r>
            <a:r>
              <a:rPr lang="en-GB" sz="1000" b="1" dirty="0">
                <a:solidFill>
                  <a:schemeClr val="accent1">
                    <a:lumMod val="50000"/>
                  </a:schemeClr>
                </a:solidFill>
                <a:latin typeface="Tw Cen MT" panose="020B0602020104020603" pitchFamily="34" charset="0"/>
              </a:rPr>
              <a:t>techniques</a:t>
            </a:r>
          </a:p>
          <a:p>
            <a:pPr algn="ctr"/>
            <a:r>
              <a:rPr lang="en-GB" sz="1000" dirty="0">
                <a:solidFill>
                  <a:schemeClr val="accent1">
                    <a:lumMod val="50000"/>
                  </a:schemeClr>
                </a:solidFill>
                <a:latin typeface="Tw Cen MT" panose="020B0602020104020603" pitchFamily="34" charset="0"/>
              </a:rPr>
              <a:t>Modroc can create a variety of different structures using a different frame. Once chosen the same steps apply to build up your piece of art; </a:t>
            </a:r>
            <a:endParaRPr lang="en-GB" sz="1000" dirty="0" smtClean="0">
              <a:solidFill>
                <a:schemeClr val="accent1">
                  <a:lumMod val="50000"/>
                </a:schemeClr>
              </a:solidFill>
              <a:latin typeface="Tw Cen MT" panose="020B0602020104020603" pitchFamily="34" charset="0"/>
            </a:endParaRP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Collect all your materials, a roll of Modroc, scissors, water in a wide open container,  and your final design of what you want your art to look like.</a:t>
            </a: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Cut the Modroc into sized pieced or strips that are easy to layer and manipulate.</a:t>
            </a: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Once your frame for the Modroc is ready, wet a piece of Modroc and place it on your frame. Repeat the process until all your frame is covered. </a:t>
            </a:r>
          </a:p>
          <a:p>
            <a:pPr algn="ctr"/>
            <a:endParaRPr lang="en-GB" sz="1000" dirty="0" smtClean="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Shape and depth can be built by adding further layers and shapes onto your Modroc sculpture. </a:t>
            </a:r>
            <a:endParaRPr lang="en-GB" sz="1000" dirty="0">
              <a:solidFill>
                <a:schemeClr val="accent1">
                  <a:lumMod val="50000"/>
                </a:schemeClr>
              </a:solidFill>
              <a:latin typeface="Tw Cen MT" panose="020B0602020104020603" pitchFamily="34" charset="0"/>
            </a:endParaRPr>
          </a:p>
        </p:txBody>
      </p:sp>
      <p:sp>
        <p:nvSpPr>
          <p:cNvPr id="58" name="TextBox 57">
            <a:extLst>
              <a:ext uri="{FF2B5EF4-FFF2-40B4-BE49-F238E27FC236}">
                <a16:creationId xmlns:a16="http://schemas.microsoft.com/office/drawing/2014/main" id="{51A955C5-3245-AFE9-4653-69B04FB7BF9E}"/>
              </a:ext>
            </a:extLst>
          </p:cNvPr>
          <p:cNvSpPr txBox="1"/>
          <p:nvPr/>
        </p:nvSpPr>
        <p:spPr>
          <a:xfrm>
            <a:off x="457382" y="5900607"/>
            <a:ext cx="3501996" cy="861774"/>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Evaluation and improvements</a:t>
            </a:r>
            <a:endParaRPr lang="en-GB" sz="1000" b="1"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Checking that the product made meets the design criteria and has achieved its purpose. Reflections on your art can consider what worked well, what could have been done differently and what could have improved your art.</a:t>
            </a:r>
            <a:endParaRPr lang="en-GB" sz="1000" dirty="0">
              <a:solidFill>
                <a:schemeClr val="accent1">
                  <a:lumMod val="50000"/>
                </a:schemeClr>
              </a:solidFill>
              <a:latin typeface="Tw Cen MT" panose="020B0602020104020603" pitchFamily="34" charset="0"/>
            </a:endParaRPr>
          </a:p>
        </p:txBody>
      </p:sp>
      <p:sp>
        <p:nvSpPr>
          <p:cNvPr id="59" name="TextBox 58">
            <a:extLst>
              <a:ext uri="{FF2B5EF4-FFF2-40B4-BE49-F238E27FC236}">
                <a16:creationId xmlns:a16="http://schemas.microsoft.com/office/drawing/2014/main" id="{51A955C5-3245-AFE9-4653-69B04FB7BF9E}"/>
              </a:ext>
            </a:extLst>
          </p:cNvPr>
          <p:cNvSpPr txBox="1"/>
          <p:nvPr/>
        </p:nvSpPr>
        <p:spPr>
          <a:xfrm>
            <a:off x="446056" y="2685950"/>
            <a:ext cx="6218739" cy="707886"/>
          </a:xfrm>
          <a:prstGeom prst="rect">
            <a:avLst/>
          </a:prstGeom>
          <a:noFill/>
          <a:ln cap="rnd">
            <a:solidFill>
              <a:schemeClr val="tx1"/>
            </a:solidFill>
            <a:bevel/>
          </a:ln>
        </p:spPr>
        <p:txBody>
          <a:bodyPr wrap="square" rtlCol="0">
            <a:spAutoFit/>
          </a:bodyPr>
          <a:lstStyle/>
          <a:p>
            <a:pPr algn="ctr"/>
            <a:r>
              <a:rPr lang="en-GB" sz="1000" b="1" u="sng" dirty="0">
                <a:solidFill>
                  <a:schemeClr val="accent1">
                    <a:lumMod val="50000"/>
                  </a:schemeClr>
                </a:solidFill>
                <a:latin typeface="Tw Cen MT" panose="020B0602020104020603" pitchFamily="34" charset="0"/>
              </a:rPr>
              <a:t>Design </a:t>
            </a:r>
            <a:r>
              <a:rPr lang="en-GB" sz="1000" b="1" u="sng" dirty="0" smtClean="0">
                <a:solidFill>
                  <a:schemeClr val="accent1">
                    <a:lumMod val="50000"/>
                  </a:schemeClr>
                </a:solidFill>
                <a:latin typeface="Tw Cen MT" panose="020B0602020104020603" pitchFamily="34" charset="0"/>
              </a:rPr>
              <a:t>stage</a:t>
            </a:r>
          </a:p>
          <a:p>
            <a:pPr algn="ctr"/>
            <a:r>
              <a:rPr lang="en-GB" sz="1000" dirty="0" smtClean="0">
                <a:solidFill>
                  <a:schemeClr val="accent1">
                    <a:lumMod val="50000"/>
                  </a:schemeClr>
                </a:solidFill>
                <a:latin typeface="Tw Cen MT" panose="020B0602020104020603" pitchFamily="34" charset="0"/>
              </a:rPr>
              <a:t>	Before making the final piece of Modroc art, a sketched example of what the real thing will look like should 	be generated, to develop and improve the final design of your piece of art. This will allow for adaptations to be made before the final piece of art is ambled. </a:t>
            </a:r>
            <a:endParaRPr lang="en-GB" sz="1000" dirty="0">
              <a:solidFill>
                <a:schemeClr val="accent1">
                  <a:lumMod val="50000"/>
                </a:schemeClr>
              </a:solidFill>
              <a:latin typeface="Tw Cen MT" panose="020B0602020104020603" pitchFamily="34" charset="0"/>
            </a:endParaRPr>
          </a:p>
        </p:txBody>
      </p:sp>
      <p:pic>
        <p:nvPicPr>
          <p:cNvPr id="22" name="Picture 21"/>
          <p:cNvPicPr>
            <a:picLocks noChangeAspect="1"/>
          </p:cNvPicPr>
          <p:nvPr/>
        </p:nvPicPr>
        <p:blipFill>
          <a:blip r:embed="rId7"/>
          <a:stretch>
            <a:fillRect/>
          </a:stretch>
        </p:blipFill>
        <p:spPr>
          <a:xfrm>
            <a:off x="6031130" y="5952100"/>
            <a:ext cx="591843" cy="557367"/>
          </a:xfrm>
          <a:prstGeom prst="rect">
            <a:avLst/>
          </a:prstGeom>
        </p:spPr>
      </p:pic>
      <p:pic>
        <p:nvPicPr>
          <p:cNvPr id="23" name="Picture 22"/>
          <p:cNvPicPr>
            <a:picLocks noChangeAspect="1"/>
          </p:cNvPicPr>
          <p:nvPr/>
        </p:nvPicPr>
        <p:blipFill>
          <a:blip r:embed="rId8"/>
          <a:stretch>
            <a:fillRect/>
          </a:stretch>
        </p:blipFill>
        <p:spPr>
          <a:xfrm>
            <a:off x="5281009" y="5955469"/>
            <a:ext cx="704329" cy="553998"/>
          </a:xfrm>
          <a:prstGeom prst="rect">
            <a:avLst/>
          </a:prstGeom>
        </p:spPr>
      </p:pic>
      <p:pic>
        <p:nvPicPr>
          <p:cNvPr id="27" name="Picture 26"/>
          <p:cNvPicPr>
            <a:picLocks noChangeAspect="1"/>
          </p:cNvPicPr>
          <p:nvPr/>
        </p:nvPicPr>
        <p:blipFill>
          <a:blip r:embed="rId9"/>
          <a:stretch>
            <a:fillRect/>
          </a:stretch>
        </p:blipFill>
        <p:spPr>
          <a:xfrm>
            <a:off x="4038365" y="5952100"/>
            <a:ext cx="546345" cy="543938"/>
          </a:xfrm>
          <a:prstGeom prst="rect">
            <a:avLst/>
          </a:prstGeom>
        </p:spPr>
      </p:pic>
      <p:sp>
        <p:nvSpPr>
          <p:cNvPr id="46" name="TextBox 45">
            <a:extLst>
              <a:ext uri="{FF2B5EF4-FFF2-40B4-BE49-F238E27FC236}">
                <a16:creationId xmlns:a16="http://schemas.microsoft.com/office/drawing/2014/main" id="{51A955C5-3245-AFE9-4653-69B04FB7BF9E}"/>
              </a:ext>
            </a:extLst>
          </p:cNvPr>
          <p:cNvSpPr txBox="1"/>
          <p:nvPr/>
        </p:nvSpPr>
        <p:spPr>
          <a:xfrm>
            <a:off x="419282" y="1106191"/>
            <a:ext cx="3932796" cy="861774"/>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Modroc</a:t>
            </a:r>
          </a:p>
          <a:p>
            <a:pPr algn="ctr"/>
            <a:r>
              <a:rPr lang="en-GB" sz="1000" i="1" dirty="0">
                <a:solidFill>
                  <a:schemeClr val="tx2"/>
                </a:solidFill>
                <a:latin typeface="Tw Cen MT" panose="020B0602020104020603" pitchFamily="34" charset="0"/>
              </a:rPr>
              <a:t>Modroc is a name </a:t>
            </a:r>
            <a:r>
              <a:rPr lang="en-GB" sz="1000" i="1" dirty="0" smtClean="0">
                <a:solidFill>
                  <a:schemeClr val="tx2"/>
                </a:solidFill>
                <a:latin typeface="Tw Cen MT" panose="020B0602020104020603" pitchFamily="34" charset="0"/>
              </a:rPr>
              <a:t>for an art technique using </a:t>
            </a:r>
            <a:r>
              <a:rPr lang="en-GB" sz="1000" i="1" dirty="0">
                <a:solidFill>
                  <a:schemeClr val="tx2"/>
                </a:solidFill>
                <a:latin typeface="Tw Cen MT" panose="020B0602020104020603" pitchFamily="34" charset="0"/>
              </a:rPr>
              <a:t>bandages with plaster on them which can be used to make sculptures when water is added</a:t>
            </a:r>
            <a:r>
              <a:rPr lang="en-GB" sz="1000" i="1" dirty="0" smtClean="0">
                <a:solidFill>
                  <a:schemeClr val="tx2"/>
                </a:solidFill>
                <a:latin typeface="Tw Cen MT" panose="020B0602020104020603" pitchFamily="34" charset="0"/>
              </a:rPr>
              <a:t>.</a:t>
            </a:r>
          </a:p>
          <a:p>
            <a:pPr algn="ctr"/>
            <a:r>
              <a:rPr lang="en-GB" sz="1000" i="1" dirty="0" smtClean="0">
                <a:solidFill>
                  <a:schemeClr val="tx2"/>
                </a:solidFill>
                <a:latin typeface="Tw Cen MT" panose="020B0602020104020603" pitchFamily="34" charset="0"/>
              </a:rPr>
              <a:t>Modroc comes from the meaning “mod” meaning mud</a:t>
            </a:r>
          </a:p>
          <a:p>
            <a:pPr algn="ctr"/>
            <a:r>
              <a:rPr lang="en-GB" sz="1000" i="1" dirty="0" smtClean="0">
                <a:solidFill>
                  <a:schemeClr val="tx2"/>
                </a:solidFill>
                <a:latin typeface="Tw Cen MT" panose="020B0602020104020603" pitchFamily="34" charset="0"/>
              </a:rPr>
              <a:t>And “roc” meaning rock when the Modroc dry's and hardens. </a:t>
            </a:r>
            <a:endParaRPr lang="en-GB" sz="1000" i="1" dirty="0">
              <a:solidFill>
                <a:schemeClr val="tx2"/>
              </a:solidFill>
              <a:latin typeface="Tw Cen MT" panose="020B0602020104020603" pitchFamily="34" charset="0"/>
            </a:endParaRPr>
          </a:p>
        </p:txBody>
      </p:sp>
      <p:pic>
        <p:nvPicPr>
          <p:cNvPr id="50" name="Picture 49"/>
          <p:cNvPicPr>
            <a:picLocks noChangeAspect="1"/>
          </p:cNvPicPr>
          <p:nvPr/>
        </p:nvPicPr>
        <p:blipFill>
          <a:blip r:embed="rId6"/>
          <a:stretch>
            <a:fillRect/>
          </a:stretch>
        </p:blipFill>
        <p:spPr>
          <a:xfrm rot="16200000">
            <a:off x="5419820" y="3726701"/>
            <a:ext cx="278326" cy="362854"/>
          </a:xfrm>
          <a:prstGeom prst="rect">
            <a:avLst/>
          </a:prstGeom>
        </p:spPr>
      </p:pic>
      <p:pic>
        <p:nvPicPr>
          <p:cNvPr id="8" name="Picture 7"/>
          <p:cNvPicPr>
            <a:picLocks noChangeAspect="1"/>
          </p:cNvPicPr>
          <p:nvPr/>
        </p:nvPicPr>
        <p:blipFill>
          <a:blip r:embed="rId10"/>
          <a:stretch>
            <a:fillRect/>
          </a:stretch>
        </p:blipFill>
        <p:spPr>
          <a:xfrm>
            <a:off x="5969330" y="4342987"/>
            <a:ext cx="649171" cy="583212"/>
          </a:xfrm>
          <a:prstGeom prst="rect">
            <a:avLst/>
          </a:prstGeom>
        </p:spPr>
      </p:pic>
      <p:pic>
        <p:nvPicPr>
          <p:cNvPr id="9" name="Picture 8"/>
          <p:cNvPicPr>
            <a:picLocks noChangeAspect="1"/>
          </p:cNvPicPr>
          <p:nvPr/>
        </p:nvPicPr>
        <p:blipFill>
          <a:blip r:embed="rId11"/>
          <a:stretch>
            <a:fillRect/>
          </a:stretch>
        </p:blipFill>
        <p:spPr>
          <a:xfrm>
            <a:off x="5969330" y="3638779"/>
            <a:ext cx="653287" cy="575077"/>
          </a:xfrm>
          <a:prstGeom prst="rect">
            <a:avLst/>
          </a:prstGeom>
        </p:spPr>
      </p:pic>
      <p:pic>
        <p:nvPicPr>
          <p:cNvPr id="10" name="Picture 9"/>
          <p:cNvPicPr>
            <a:picLocks noChangeAspect="1"/>
          </p:cNvPicPr>
          <p:nvPr/>
        </p:nvPicPr>
        <p:blipFill>
          <a:blip r:embed="rId12"/>
          <a:stretch>
            <a:fillRect/>
          </a:stretch>
        </p:blipFill>
        <p:spPr>
          <a:xfrm>
            <a:off x="4509560" y="2032900"/>
            <a:ext cx="635097" cy="550927"/>
          </a:xfrm>
          <a:prstGeom prst="rect">
            <a:avLst/>
          </a:prstGeom>
        </p:spPr>
      </p:pic>
      <p:pic>
        <p:nvPicPr>
          <p:cNvPr id="55" name="Picture 54"/>
          <p:cNvPicPr>
            <a:picLocks noChangeAspect="1"/>
          </p:cNvPicPr>
          <p:nvPr/>
        </p:nvPicPr>
        <p:blipFill>
          <a:blip r:embed="rId6"/>
          <a:stretch>
            <a:fillRect/>
          </a:stretch>
        </p:blipFill>
        <p:spPr>
          <a:xfrm rot="16200000">
            <a:off x="5419820" y="5189511"/>
            <a:ext cx="278326" cy="362854"/>
          </a:xfrm>
          <a:prstGeom prst="rect">
            <a:avLst/>
          </a:prstGeom>
        </p:spPr>
      </p:pic>
      <p:pic>
        <p:nvPicPr>
          <p:cNvPr id="12" name="Picture 11"/>
          <p:cNvPicPr>
            <a:picLocks noChangeAspect="1"/>
          </p:cNvPicPr>
          <p:nvPr/>
        </p:nvPicPr>
        <p:blipFill>
          <a:blip r:embed="rId13"/>
          <a:stretch>
            <a:fillRect/>
          </a:stretch>
        </p:blipFill>
        <p:spPr>
          <a:xfrm>
            <a:off x="4626489" y="5962980"/>
            <a:ext cx="609136" cy="538306"/>
          </a:xfrm>
          <a:prstGeom prst="rect">
            <a:avLst/>
          </a:prstGeom>
        </p:spPr>
      </p:pic>
      <p:pic>
        <p:nvPicPr>
          <p:cNvPr id="14" name="Picture 13"/>
          <p:cNvPicPr>
            <a:picLocks noChangeAspect="1"/>
          </p:cNvPicPr>
          <p:nvPr/>
        </p:nvPicPr>
        <p:blipFill>
          <a:blip r:embed="rId14"/>
          <a:stretch>
            <a:fillRect/>
          </a:stretch>
        </p:blipFill>
        <p:spPr>
          <a:xfrm>
            <a:off x="468595" y="2722793"/>
            <a:ext cx="490161" cy="458019"/>
          </a:xfrm>
          <a:prstGeom prst="rect">
            <a:avLst/>
          </a:prstGeom>
        </p:spPr>
      </p:pic>
      <p:pic>
        <p:nvPicPr>
          <p:cNvPr id="15" name="Picture 14"/>
          <p:cNvPicPr>
            <a:picLocks noChangeAspect="1"/>
          </p:cNvPicPr>
          <p:nvPr/>
        </p:nvPicPr>
        <p:blipFill>
          <a:blip r:embed="rId15"/>
          <a:stretch>
            <a:fillRect/>
          </a:stretch>
        </p:blipFill>
        <p:spPr>
          <a:xfrm>
            <a:off x="5213944" y="2032899"/>
            <a:ext cx="522907" cy="519489"/>
          </a:xfrm>
          <a:prstGeom prst="rect">
            <a:avLst/>
          </a:prstGeom>
        </p:spPr>
      </p:pic>
      <p:pic>
        <p:nvPicPr>
          <p:cNvPr id="41" name="Picture 40"/>
          <p:cNvPicPr>
            <a:picLocks noChangeAspect="1"/>
          </p:cNvPicPr>
          <p:nvPr/>
        </p:nvPicPr>
        <p:blipFill>
          <a:blip r:embed="rId16"/>
          <a:stretch>
            <a:fillRect/>
          </a:stretch>
        </p:blipFill>
        <p:spPr>
          <a:xfrm>
            <a:off x="2431068" y="6825424"/>
            <a:ext cx="1809443" cy="1453611"/>
          </a:xfrm>
          <a:prstGeom prst="rect">
            <a:avLst/>
          </a:prstGeom>
        </p:spPr>
      </p:pic>
      <p:pic>
        <p:nvPicPr>
          <p:cNvPr id="42" name="Content Placeholder 4"/>
          <p:cNvPicPr>
            <a:picLocks noChangeAspect="1"/>
          </p:cNvPicPr>
          <p:nvPr/>
        </p:nvPicPr>
        <p:blipFill>
          <a:blip r:embed="rId17"/>
          <a:stretch>
            <a:fillRect/>
          </a:stretch>
        </p:blipFill>
        <p:spPr>
          <a:xfrm>
            <a:off x="4289149" y="6825424"/>
            <a:ext cx="1963121" cy="1457162"/>
          </a:xfrm>
          <a:prstGeom prst="rect">
            <a:avLst/>
          </a:prstGeom>
        </p:spPr>
      </p:pic>
      <p:pic>
        <p:nvPicPr>
          <p:cNvPr id="43" name="Picture 42"/>
          <p:cNvPicPr>
            <a:picLocks noChangeAspect="1"/>
          </p:cNvPicPr>
          <p:nvPr/>
        </p:nvPicPr>
        <p:blipFill>
          <a:blip r:embed="rId18"/>
          <a:stretch>
            <a:fillRect/>
          </a:stretch>
        </p:blipFill>
        <p:spPr>
          <a:xfrm>
            <a:off x="668523" y="6831211"/>
            <a:ext cx="1710343" cy="1447825"/>
          </a:xfrm>
          <a:prstGeom prst="rect">
            <a:avLst/>
          </a:prstGeom>
        </p:spPr>
      </p:pic>
      <p:pic>
        <p:nvPicPr>
          <p:cNvPr id="3" name="Picture 2"/>
          <p:cNvPicPr>
            <a:picLocks noChangeAspect="1"/>
          </p:cNvPicPr>
          <p:nvPr/>
        </p:nvPicPr>
        <p:blipFill>
          <a:blip r:embed="rId19"/>
          <a:stretch>
            <a:fillRect/>
          </a:stretch>
        </p:blipFill>
        <p:spPr>
          <a:xfrm>
            <a:off x="5962789" y="5137623"/>
            <a:ext cx="662251" cy="461149"/>
          </a:xfrm>
          <a:prstGeom prst="rect">
            <a:avLst/>
          </a:prstGeom>
        </p:spPr>
      </p:pic>
      <p:pic>
        <p:nvPicPr>
          <p:cNvPr id="13" name="Picture 12"/>
          <p:cNvPicPr>
            <a:picLocks noChangeAspect="1"/>
          </p:cNvPicPr>
          <p:nvPr/>
        </p:nvPicPr>
        <p:blipFill>
          <a:blip r:embed="rId20"/>
          <a:stretch>
            <a:fillRect/>
          </a:stretch>
        </p:blipFill>
        <p:spPr>
          <a:xfrm>
            <a:off x="5245974" y="1150815"/>
            <a:ext cx="431353" cy="817695"/>
          </a:xfrm>
          <a:prstGeom prst="rect">
            <a:avLst/>
          </a:prstGeom>
        </p:spPr>
      </p:pic>
      <p:pic>
        <p:nvPicPr>
          <p:cNvPr id="16" name="Picture 15"/>
          <p:cNvPicPr>
            <a:picLocks noChangeAspect="1"/>
          </p:cNvPicPr>
          <p:nvPr/>
        </p:nvPicPr>
        <p:blipFill>
          <a:blip r:embed="rId21"/>
          <a:stretch>
            <a:fillRect/>
          </a:stretch>
        </p:blipFill>
        <p:spPr>
          <a:xfrm>
            <a:off x="5736852" y="1153733"/>
            <a:ext cx="885765" cy="835799"/>
          </a:xfrm>
          <a:prstGeom prst="rect">
            <a:avLst/>
          </a:prstGeom>
        </p:spPr>
      </p:pic>
      <p:pic>
        <p:nvPicPr>
          <p:cNvPr id="19" name="Picture 18"/>
          <p:cNvPicPr>
            <a:picLocks noChangeAspect="1"/>
          </p:cNvPicPr>
          <p:nvPr/>
        </p:nvPicPr>
        <p:blipFill>
          <a:blip r:embed="rId22"/>
          <a:stretch>
            <a:fillRect/>
          </a:stretch>
        </p:blipFill>
        <p:spPr>
          <a:xfrm>
            <a:off x="832093" y="135495"/>
            <a:ext cx="617649" cy="605921"/>
          </a:xfrm>
          <a:prstGeom prst="rect">
            <a:avLst/>
          </a:prstGeom>
        </p:spPr>
      </p:pic>
      <p:pic>
        <p:nvPicPr>
          <p:cNvPr id="20" name="Picture 19"/>
          <p:cNvPicPr>
            <a:picLocks noChangeAspect="1"/>
          </p:cNvPicPr>
          <p:nvPr/>
        </p:nvPicPr>
        <p:blipFill>
          <a:blip r:embed="rId23"/>
          <a:stretch>
            <a:fillRect/>
          </a:stretch>
        </p:blipFill>
        <p:spPr>
          <a:xfrm>
            <a:off x="458223" y="5062242"/>
            <a:ext cx="832411" cy="785767"/>
          </a:xfrm>
          <a:prstGeom prst="rect">
            <a:avLst/>
          </a:prstGeom>
        </p:spPr>
      </p:pic>
      <p:pic>
        <p:nvPicPr>
          <p:cNvPr id="21" name="Picture 20"/>
          <p:cNvPicPr>
            <a:picLocks noChangeAspect="1"/>
          </p:cNvPicPr>
          <p:nvPr/>
        </p:nvPicPr>
        <p:blipFill>
          <a:blip r:embed="rId24"/>
          <a:stretch>
            <a:fillRect/>
          </a:stretch>
        </p:blipFill>
        <p:spPr>
          <a:xfrm>
            <a:off x="611200" y="4342987"/>
            <a:ext cx="526455" cy="701941"/>
          </a:xfrm>
          <a:prstGeom prst="rect">
            <a:avLst/>
          </a:prstGeom>
        </p:spPr>
      </p:pic>
      <p:pic>
        <p:nvPicPr>
          <p:cNvPr id="24" name="Picture 23"/>
          <p:cNvPicPr>
            <a:picLocks noChangeAspect="1"/>
          </p:cNvPicPr>
          <p:nvPr/>
        </p:nvPicPr>
        <p:blipFill>
          <a:blip r:embed="rId25"/>
          <a:stretch>
            <a:fillRect/>
          </a:stretch>
        </p:blipFill>
        <p:spPr>
          <a:xfrm>
            <a:off x="446056" y="3462160"/>
            <a:ext cx="832411" cy="859263"/>
          </a:xfrm>
          <a:prstGeom prst="rect">
            <a:avLst/>
          </a:prstGeom>
        </p:spPr>
      </p:pic>
      <p:pic>
        <p:nvPicPr>
          <p:cNvPr id="51" name="Picture 50"/>
          <p:cNvPicPr>
            <a:picLocks noChangeAspect="1"/>
          </p:cNvPicPr>
          <p:nvPr/>
        </p:nvPicPr>
        <p:blipFill>
          <a:blip r:embed="rId26"/>
          <a:stretch>
            <a:fillRect/>
          </a:stretch>
        </p:blipFill>
        <p:spPr>
          <a:xfrm>
            <a:off x="177255" y="152054"/>
            <a:ext cx="582683" cy="571258"/>
          </a:xfrm>
          <a:prstGeom prst="rect">
            <a:avLst/>
          </a:prstGeom>
        </p:spPr>
      </p:pic>
    </p:spTree>
    <p:extLst>
      <p:ext uri="{BB962C8B-B14F-4D97-AF65-F5344CB8AC3E}">
        <p14:creationId xmlns:p14="http://schemas.microsoft.com/office/powerpoint/2010/main" val="27387220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25673</TotalTime>
  <Words>277</Words>
  <Application>Microsoft Office PowerPoint</Application>
  <PresentationFormat>A4 Paper (210x297 mm)</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Tw Cen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Anderson</dc:creator>
  <cp:lastModifiedBy>Emily Harris</cp:lastModifiedBy>
  <cp:revision>212</cp:revision>
  <cp:lastPrinted>2023-02-20T07:26:45Z</cp:lastPrinted>
  <dcterms:created xsi:type="dcterms:W3CDTF">2022-06-28T18:53:18Z</dcterms:created>
  <dcterms:modified xsi:type="dcterms:W3CDTF">2023-02-27T07:48:51Z</dcterms:modified>
</cp:coreProperties>
</file>