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54" autoAdjust="0"/>
    <p:restoredTop sz="94906"/>
  </p:normalViewPr>
  <p:slideViewPr>
    <p:cSldViewPr snapToGrid="0">
      <p:cViewPr varScale="1">
        <p:scale>
          <a:sx n="65" d="100"/>
          <a:sy n="65" d="100"/>
        </p:scale>
        <p:origin x="26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492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1216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477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4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1844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296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2469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910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1276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066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9390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C7F5-7F76-46F2-8BCC-9DA071A6F76A}" type="datetimeFigureOut">
              <a:rPr lang="en-GB" smtClean="0"/>
              <a:t>09/01/2023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5AF29-9618-4623-832F-7F4D857FFF2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9319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JP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JP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8B2BF94-EACB-2063-6CE0-B55FD182D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5670" y="156411"/>
            <a:ext cx="494046" cy="48009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0BF9E9A-D530-2596-2C7A-6C61BA14D996}"/>
              </a:ext>
            </a:extLst>
          </p:cNvPr>
          <p:cNvSpPr txBox="1"/>
          <p:nvPr/>
        </p:nvSpPr>
        <p:spPr>
          <a:xfrm>
            <a:off x="1401392" y="150352"/>
            <a:ext cx="40466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u="sng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Design &amp; Technology  </a:t>
            </a:r>
          </a:p>
          <a:p>
            <a:pPr algn="ctr"/>
            <a:r>
              <a:rPr lang="en-GB" sz="1600" b="1" u="sng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Knowledge </a:t>
            </a:r>
            <a:r>
              <a:rPr lang="en-GB" sz="1600" b="1" u="sng" dirty="0">
                <a:solidFill>
                  <a:srgbClr val="002060"/>
                </a:solidFill>
                <a:latin typeface="Tw Cen MT" panose="020B0602020104020603" pitchFamily="34" charset="0"/>
              </a:rPr>
              <a:t>Organiser </a:t>
            </a:r>
            <a:br>
              <a:rPr lang="en-GB" sz="1600" b="1" u="sng" dirty="0">
                <a:solidFill>
                  <a:srgbClr val="002060"/>
                </a:solidFill>
                <a:latin typeface="Tw Cen MT" panose="020B0602020104020603" pitchFamily="34" charset="0"/>
              </a:rPr>
            </a:br>
            <a:r>
              <a:rPr lang="en-GB" sz="1600" b="1" u="sng" dirty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Is clean water always accessible?</a:t>
            </a:r>
          </a:p>
        </p:txBody>
      </p:sp>
      <p:sp>
        <p:nvSpPr>
          <p:cNvPr id="1044" name="TextBox 1043">
            <a:extLst>
              <a:ext uri="{FF2B5EF4-FFF2-40B4-BE49-F238E27FC236}">
                <a16:creationId xmlns:a16="http://schemas.microsoft.com/office/drawing/2014/main" id="{4CDEC6E8-FBBB-B22A-7444-E5E675833AEF}"/>
              </a:ext>
            </a:extLst>
          </p:cNvPr>
          <p:cNvSpPr txBox="1"/>
          <p:nvPr/>
        </p:nvSpPr>
        <p:spPr>
          <a:xfrm>
            <a:off x="4295864" y="8370506"/>
            <a:ext cx="1401878" cy="1277273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u="sng" dirty="0">
                <a:solidFill>
                  <a:srgbClr val="002060"/>
                </a:solidFill>
                <a:latin typeface="Tw Cen MT" panose="020B0602020104020603" pitchFamily="34" charset="0"/>
              </a:rPr>
              <a:t>Vocabulary Tier 3</a:t>
            </a:r>
          </a:p>
          <a:p>
            <a:r>
              <a:rPr lang="en-GB" sz="1100" dirty="0" smtClean="0">
                <a:latin typeface="Tw Cen MT" panose="020B0602020104020603" pitchFamily="34" charset="0"/>
              </a:rPr>
              <a:t>Mechanism</a:t>
            </a:r>
          </a:p>
          <a:p>
            <a:r>
              <a:rPr lang="en-GB" sz="1100" smtClean="0">
                <a:solidFill>
                  <a:srgbClr val="002060"/>
                </a:solidFill>
                <a:latin typeface="Tw Cen MT" panose="020B0602020104020603" pitchFamily="34" charset="0"/>
              </a:rPr>
              <a:t>Fulcrum</a:t>
            </a:r>
            <a:endParaRPr lang="en-GB" sz="1100" dirty="0" smtClean="0">
              <a:solidFill>
                <a:srgbClr val="002060"/>
              </a:solidFill>
              <a:latin typeface="Tw Cen MT" panose="020B0602020104020603" pitchFamily="34" charset="0"/>
            </a:endParaRPr>
          </a:p>
          <a:p>
            <a:r>
              <a:rPr lang="en-GB" sz="1100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Pivot</a:t>
            </a:r>
          </a:p>
          <a:p>
            <a:r>
              <a:rPr lang="en-GB" sz="1100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Rotary</a:t>
            </a:r>
          </a:p>
          <a:p>
            <a:r>
              <a:rPr lang="en-GB" sz="1100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Linear</a:t>
            </a:r>
          </a:p>
          <a:p>
            <a:r>
              <a:rPr lang="en-GB" sz="1100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Design brief</a:t>
            </a:r>
          </a:p>
        </p:txBody>
      </p:sp>
      <p:pic>
        <p:nvPicPr>
          <p:cNvPr id="1051" name="Picture 1050">
            <a:extLst>
              <a:ext uri="{FF2B5EF4-FFF2-40B4-BE49-F238E27FC236}">
                <a16:creationId xmlns:a16="http://schemas.microsoft.com/office/drawing/2014/main" id="{0FEA88E7-5E3F-E8F7-CB43-F9623FCB65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60" y="8643811"/>
            <a:ext cx="806408" cy="980767"/>
          </a:xfrm>
          <a:prstGeom prst="rect">
            <a:avLst/>
          </a:prstGeom>
        </p:spPr>
      </p:pic>
      <p:pic>
        <p:nvPicPr>
          <p:cNvPr id="1053" name="Picture 1052">
            <a:extLst>
              <a:ext uri="{FF2B5EF4-FFF2-40B4-BE49-F238E27FC236}">
                <a16:creationId xmlns:a16="http://schemas.microsoft.com/office/drawing/2014/main" id="{D9429D63-E0D1-4A2D-51B2-72A66461F5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123" y="8724585"/>
            <a:ext cx="773248" cy="806230"/>
          </a:xfrm>
          <a:prstGeom prst="rect">
            <a:avLst/>
          </a:prstGeom>
        </p:spPr>
      </p:pic>
      <p:pic>
        <p:nvPicPr>
          <p:cNvPr id="1055" name="Picture 1054">
            <a:extLst>
              <a:ext uri="{FF2B5EF4-FFF2-40B4-BE49-F238E27FC236}">
                <a16:creationId xmlns:a16="http://schemas.microsoft.com/office/drawing/2014/main" id="{3956FF55-F548-4B1B-5FB5-BFFC1D3E18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1944" y="8724585"/>
            <a:ext cx="603788" cy="8293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5659" y="84207"/>
            <a:ext cx="6694057" cy="9759508"/>
          </a:xfrm>
          <a:prstGeom prst="rect">
            <a:avLst/>
          </a:prstGeom>
          <a:noFill/>
          <a:ln w="31750" cmpd="dbl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3053B035-2FB2-1D46-90B4-0B3CFD14E7D3}"/>
              </a:ext>
            </a:extLst>
          </p:cNvPr>
          <p:cNvSpPr txBox="1"/>
          <p:nvPr/>
        </p:nvSpPr>
        <p:spPr>
          <a:xfrm>
            <a:off x="1195247" y="8375334"/>
            <a:ext cx="1353262" cy="1277273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u="sng" dirty="0">
                <a:solidFill>
                  <a:srgbClr val="002060"/>
                </a:solidFill>
                <a:latin typeface="Tw Cen MT" panose="020B0602020104020603" pitchFamily="34" charset="0"/>
              </a:rPr>
              <a:t>Vocabulary Tier </a:t>
            </a:r>
            <a:r>
              <a:rPr lang="en-GB" sz="1100" b="1" u="sng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2</a:t>
            </a:r>
          </a:p>
          <a:p>
            <a:r>
              <a:rPr lang="en-GB" sz="1100" dirty="0">
                <a:latin typeface="Tw Cen MT" panose="020B0602020104020603" pitchFamily="34" charset="0"/>
              </a:rPr>
              <a:t>M</a:t>
            </a:r>
            <a:r>
              <a:rPr lang="en-GB" sz="1100" dirty="0" smtClean="0">
                <a:latin typeface="Tw Cen MT" panose="020B0602020104020603" pitchFamily="34" charset="0"/>
              </a:rPr>
              <a:t>ovement</a:t>
            </a:r>
          </a:p>
          <a:p>
            <a:r>
              <a:rPr lang="en-GB" sz="1100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Design</a:t>
            </a:r>
          </a:p>
          <a:p>
            <a:r>
              <a:rPr lang="en-GB" sz="1100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Ideas</a:t>
            </a:r>
          </a:p>
          <a:p>
            <a:r>
              <a:rPr lang="en-GB" sz="1100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Plan</a:t>
            </a:r>
          </a:p>
          <a:p>
            <a:r>
              <a:rPr lang="en-GB" sz="1100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Motion</a:t>
            </a:r>
          </a:p>
          <a:p>
            <a:r>
              <a:rPr lang="en-GB" sz="1100" dirty="0" smtClean="0">
                <a:solidFill>
                  <a:srgbClr val="002060"/>
                </a:solidFill>
                <a:latin typeface="Tw Cen MT" panose="020B0602020104020603" pitchFamily="34" charset="0"/>
              </a:rPr>
              <a:t>Product</a:t>
            </a:r>
            <a:endParaRPr lang="en-GB" sz="1100" dirty="0">
              <a:solidFill>
                <a:srgbClr val="002060"/>
              </a:solidFill>
              <a:latin typeface="Tw Cen MT" panose="020B0602020104020603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1A955C5-3245-AFE9-4653-69B04FB7BF9E}"/>
              </a:ext>
            </a:extLst>
          </p:cNvPr>
          <p:cNvSpPr txBox="1"/>
          <p:nvPr/>
        </p:nvSpPr>
        <p:spPr>
          <a:xfrm>
            <a:off x="410876" y="1780911"/>
            <a:ext cx="3932796" cy="553998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Linkages</a:t>
            </a:r>
          </a:p>
          <a:p>
            <a:pPr algn="ctr"/>
            <a:r>
              <a:rPr lang="en-GB" sz="1000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The part of a mechanism used to join one or more levers to produce the type of movement required. </a:t>
            </a:r>
            <a:endParaRPr lang="en-GB" sz="1000" dirty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582" y="199235"/>
            <a:ext cx="489295" cy="476802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7C8BF4D8-3249-D973-3E27-839F10F6768A}"/>
              </a:ext>
            </a:extLst>
          </p:cNvPr>
          <p:cNvSpPr txBox="1"/>
          <p:nvPr/>
        </p:nvSpPr>
        <p:spPr>
          <a:xfrm>
            <a:off x="5074967" y="396982"/>
            <a:ext cx="158982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Term    Spring_1</a:t>
            </a:r>
            <a:endParaRPr lang="en-GB" sz="1100" dirty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DEFE92F-8C75-553F-D26B-6CB6BE4ADF14}"/>
              </a:ext>
            </a:extLst>
          </p:cNvPr>
          <p:cNvSpPr txBox="1"/>
          <p:nvPr/>
        </p:nvSpPr>
        <p:spPr>
          <a:xfrm>
            <a:off x="4722367" y="200490"/>
            <a:ext cx="11518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         </a:t>
            </a:r>
            <a:r>
              <a:rPr lang="en-GB" sz="1100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Year   4</a:t>
            </a:r>
            <a:endParaRPr lang="en-GB" sz="1100" dirty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4556213" y="4392620"/>
            <a:ext cx="278326" cy="362854"/>
          </a:xfrm>
          <a:prstGeom prst="rect">
            <a:avLst/>
          </a:prstGeom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id="{51A955C5-3245-AFE9-4653-69B04FB7BF9E}"/>
              </a:ext>
            </a:extLst>
          </p:cNvPr>
          <p:cNvSpPr txBox="1"/>
          <p:nvPr/>
        </p:nvSpPr>
        <p:spPr>
          <a:xfrm>
            <a:off x="446057" y="3394610"/>
            <a:ext cx="3948820" cy="2400657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u="sng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Planning stages</a:t>
            </a:r>
          </a:p>
          <a:p>
            <a:pPr algn="ctr"/>
            <a:endParaRPr lang="en-GB" sz="1000" b="1" u="sng" dirty="0" smtClean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r>
              <a:rPr lang="en-GB" sz="1000" b="1" dirty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Design Brief</a:t>
            </a:r>
          </a:p>
          <a:p>
            <a:pPr algn="ctr"/>
            <a:r>
              <a:rPr lang="en-GB" sz="1000" dirty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A planning document that explains what the project is, how it will be achieved and the time frame that it needs to be made in. </a:t>
            </a:r>
            <a:endParaRPr lang="en-GB" sz="1000" dirty="0" smtClean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endParaRPr lang="en-GB" sz="1000" b="1" u="sng" dirty="0" smtClean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r>
              <a:rPr lang="en-GB" sz="1000" b="1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Design criteria</a:t>
            </a:r>
          </a:p>
          <a:p>
            <a:pPr algn="ctr"/>
            <a:r>
              <a:rPr lang="en-GB" sz="1000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Tells you what a product must do to be successful.</a:t>
            </a:r>
          </a:p>
          <a:p>
            <a:pPr algn="ctr"/>
            <a:endParaRPr lang="en-GB" sz="1000" b="1" dirty="0" smtClean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r>
              <a:rPr lang="en-GB" sz="1000" b="1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Prototype</a:t>
            </a:r>
            <a:endParaRPr lang="en-GB" sz="1000" b="1" dirty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r>
              <a:rPr lang="en-GB" sz="1000" dirty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The first example of what the real thing will look like. This can be used with your generated ideas to test, develop, improve and evaluate your product. </a:t>
            </a:r>
          </a:p>
          <a:p>
            <a:pPr algn="ctr"/>
            <a:r>
              <a:rPr lang="en-GB" sz="1000" b="1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GB" sz="1000" dirty="0" smtClean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endParaRPr lang="en-GB" sz="1000" dirty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1A955C5-3245-AFE9-4653-69B04FB7BF9E}"/>
              </a:ext>
            </a:extLst>
          </p:cNvPr>
          <p:cNvSpPr txBox="1"/>
          <p:nvPr/>
        </p:nvSpPr>
        <p:spPr>
          <a:xfrm>
            <a:off x="457382" y="5900607"/>
            <a:ext cx="3501996" cy="707886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Evaluation</a:t>
            </a:r>
            <a:endParaRPr lang="en-GB" sz="1000" b="1" dirty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r>
              <a:rPr lang="en-GB" sz="1000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Checking that the product made meets the design criteria and has achieved its purpose. </a:t>
            </a:r>
            <a:endParaRPr lang="en-GB" sz="1000" dirty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  <a:p>
            <a:pPr algn="ctr"/>
            <a:r>
              <a:rPr lang="en-GB" sz="1000" b="1" dirty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GB" sz="1000" dirty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1A955C5-3245-AFE9-4653-69B04FB7BF9E}"/>
              </a:ext>
            </a:extLst>
          </p:cNvPr>
          <p:cNvSpPr txBox="1"/>
          <p:nvPr/>
        </p:nvSpPr>
        <p:spPr>
          <a:xfrm>
            <a:off x="446056" y="2685950"/>
            <a:ext cx="6218739" cy="553998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Generate ideas</a:t>
            </a:r>
          </a:p>
          <a:p>
            <a:pPr algn="ctr"/>
            <a:r>
              <a:rPr lang="en-GB" sz="1000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To explore different products and think about how they could be adapted.</a:t>
            </a:r>
          </a:p>
          <a:p>
            <a:pPr algn="ctr"/>
            <a:r>
              <a:rPr lang="en-GB" sz="1000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Create an idea, annotate sketches of your idea and think how these can be edited and improved.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31130" y="5952100"/>
            <a:ext cx="591843" cy="55736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81009" y="5955469"/>
            <a:ext cx="704329" cy="55399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38365" y="5952100"/>
            <a:ext cx="546345" cy="543938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51A955C5-3245-AFE9-4653-69B04FB7BF9E}"/>
              </a:ext>
            </a:extLst>
          </p:cNvPr>
          <p:cNvSpPr txBox="1"/>
          <p:nvPr/>
        </p:nvSpPr>
        <p:spPr>
          <a:xfrm>
            <a:off x="419282" y="1106191"/>
            <a:ext cx="3932796" cy="553998"/>
          </a:xfrm>
          <a:prstGeom prst="rect">
            <a:avLst/>
          </a:prstGeom>
          <a:noFill/>
          <a:ln cap="rnd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Levers</a:t>
            </a:r>
          </a:p>
          <a:p>
            <a:pPr algn="ctr"/>
            <a:r>
              <a:rPr lang="en-GB" sz="1000" dirty="0" smtClean="0">
                <a:solidFill>
                  <a:schemeClr val="accent1">
                    <a:lumMod val="50000"/>
                  </a:schemeClr>
                </a:solidFill>
                <a:latin typeface="Tw Cen MT" panose="020B0602020104020603" pitchFamily="34" charset="0"/>
              </a:rPr>
              <a:t>Choices of colour and the relationship between colours can influence how a piece of art looks, feel and the emotions it provokes. </a:t>
            </a:r>
            <a:endParaRPr lang="en-GB" sz="1000" dirty="0">
              <a:solidFill>
                <a:schemeClr val="accent1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94878" y="1104257"/>
            <a:ext cx="1435752" cy="12395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67457" y="199235"/>
            <a:ext cx="533936" cy="479256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4556213" y="3726701"/>
            <a:ext cx="278326" cy="3628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987438" y="3606344"/>
            <a:ext cx="649171" cy="58321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983322" y="4254880"/>
            <a:ext cx="653287" cy="57507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89247" y="4923926"/>
            <a:ext cx="656640" cy="56961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4549936" y="5034790"/>
            <a:ext cx="278326" cy="36285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626489" y="5962980"/>
            <a:ext cx="609136" cy="538306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rot="3494171">
            <a:off x="4984583" y="1150194"/>
            <a:ext cx="283179" cy="153442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657193" y="1168776"/>
            <a:ext cx="417774" cy="2224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66929" y="2728172"/>
            <a:ext cx="497895" cy="46524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139314" y="2728172"/>
            <a:ext cx="495410" cy="4921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864381" y="6859263"/>
            <a:ext cx="1858697" cy="11253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29845" y="6812739"/>
            <a:ext cx="2009159" cy="120027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607519" y="6909568"/>
            <a:ext cx="2047389" cy="109912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5749374" y="6936227"/>
            <a:ext cx="909563" cy="1048412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rot="19759778">
            <a:off x="4413979" y="1693701"/>
            <a:ext cx="417774" cy="22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722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7287</TotalTime>
  <Words>203</Words>
  <Application>Microsoft Office PowerPoint</Application>
  <PresentationFormat>A4 Paper (210x297 mm)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Anderson</dc:creator>
  <cp:lastModifiedBy>Emily Harris</cp:lastModifiedBy>
  <cp:revision>201</cp:revision>
  <cp:lastPrinted>2022-10-25T15:54:07Z</cp:lastPrinted>
  <dcterms:created xsi:type="dcterms:W3CDTF">2022-06-28T18:53:18Z</dcterms:created>
  <dcterms:modified xsi:type="dcterms:W3CDTF">2023-01-09T16:51:07Z</dcterms:modified>
</cp:coreProperties>
</file>